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399" r:id="rId3"/>
    <p:sldId id="400" r:id="rId4"/>
    <p:sldId id="404" r:id="rId5"/>
    <p:sldId id="401" r:id="rId6"/>
    <p:sldId id="402" r:id="rId7"/>
    <p:sldId id="405" r:id="rId8"/>
    <p:sldId id="406" r:id="rId9"/>
    <p:sldId id="350" r:id="rId10"/>
    <p:sldId id="316" r:id="rId11"/>
    <p:sldId id="392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382" r:id="rId23"/>
    <p:sldId id="384" r:id="rId24"/>
    <p:sldId id="385" r:id="rId25"/>
    <p:sldId id="396" r:id="rId26"/>
    <p:sldId id="397" r:id="rId27"/>
    <p:sldId id="391" r:id="rId28"/>
    <p:sldId id="383" r:id="rId29"/>
    <p:sldId id="390" r:id="rId30"/>
    <p:sldId id="407" r:id="rId31"/>
    <p:sldId id="408" r:id="rId32"/>
    <p:sldId id="381" r:id="rId33"/>
    <p:sldId id="386" r:id="rId34"/>
    <p:sldId id="317" r:id="rId35"/>
    <p:sldId id="387" r:id="rId36"/>
    <p:sldId id="321" r:id="rId37"/>
    <p:sldId id="388" r:id="rId38"/>
    <p:sldId id="378" r:id="rId39"/>
    <p:sldId id="389" r:id="rId40"/>
    <p:sldId id="380" r:id="rId41"/>
    <p:sldId id="41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3300"/>
    <a:srgbClr val="E7DFD9"/>
    <a:srgbClr val="FFFFFF"/>
    <a:srgbClr val="000000"/>
    <a:srgbClr val="E3E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6774" autoAdjust="0"/>
  </p:normalViewPr>
  <p:slideViewPr>
    <p:cSldViewPr>
      <p:cViewPr>
        <p:scale>
          <a:sx n="75" d="100"/>
          <a:sy n="75" d="100"/>
        </p:scale>
        <p:origin x="-120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CE59C-EA5B-4E41-AB54-A3C5284D3125}" type="doc">
      <dgm:prSet loTypeId="urn:microsoft.com/office/officeart/2005/8/layout/hList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C96979-ADB7-463C-8697-2D7109F1E14B}" type="pres">
      <dgm:prSet presAssocID="{D2FCE59C-EA5B-4E41-AB54-A3C5284D31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8FC97DF-9556-4556-A82F-79EE5FE62B06}" type="presOf" srcId="{D2FCE59C-EA5B-4E41-AB54-A3C5284D3125}" destId="{EFC96979-ADB7-463C-8697-2D7109F1E14B}" srcOrd="0" destOrd="0" presId="urn:microsoft.com/office/officeart/2005/8/layout/hList3"/>
  </dgm:cxnLst>
  <dgm:bg/>
  <dgm:whole>
    <a:ln>
      <a:solidFill>
        <a:schemeClr val="bg2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0FD485-914A-40B1-B3B9-40C4078CC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1598C-0849-49E5-9B1E-33B5BA018D4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8FC51-3057-4413-87A0-ABDD05DFC96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28E77-B046-4AAE-A4F5-0AEF765C4F8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96E37-C4A1-4B52-91C1-0A8EED18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7686-D0E0-4D6D-B217-BB8AFCF59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A3D5-2938-42D9-89F7-5D888CD6E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57C64-C527-4EE6-8DD0-E4A9E488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9ED9-A104-4875-A2FD-987DAEE7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27A5-64B5-4671-85E8-ED0E2D39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70D0-21CA-44F4-A0CB-2816E160B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0478-0D61-4CEA-B508-CF972F9C4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4213-F83F-4EFD-AA79-C6AF649B7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D041-05E9-425D-A812-F4884B9C1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5BBF-1676-40DC-BCE7-6D1D350BF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42AA-5B4E-4E9B-B296-7F8456DF8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 cstate="email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D7A4A9-2DC2-418D-A72B-1993F2DEB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E:\&#1059;&#1095;&#1077;&#1073;&#1085;&#1080;&#1082;%20&#1064;&#1072;&#1091;&#1094;&#1091;&#1082;&#1086;&#1074;&#1086;&#1081;\theory\chapter4\0055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D%D0%BA%D1%81%D0%BF%D0%BE%D0%BD%D0%B5%D0%BD%D1%86%D0%B8%D0%B0%D0%BB%D1%8C%D0%BD%D0%B0%D1%8F_%D0%B7%D0%B0%D0%BF%D0%B8%D1%81%D1%8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load/14-1-0-37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25600" y="4868863"/>
            <a:ext cx="2514600" cy="7889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1547813" y="836613"/>
            <a:ext cx="6985000" cy="3563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059113" y="5445125"/>
            <a:ext cx="5795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i="1"/>
              <a:t> презентация подготовлена  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учителем информатики МОУ СОШ №8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Константиновой Еленой Ивановной</a:t>
            </a: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042988" y="981075"/>
            <a:ext cx="7632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/>
              <a:t>Представление чисел в памяти компьютера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561262" cy="431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Формы записи  целых отрицательных чисел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276475"/>
            <a:ext cx="2808288" cy="1444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400" smtClean="0"/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2843213" y="3933825"/>
            <a:ext cx="3984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450" y="692150"/>
          <a:ext cx="7705030" cy="1733976"/>
        </p:xfrm>
        <a:graphic>
          <a:graphicData uri="http://schemas.openxmlformats.org/drawingml/2006/table">
            <a:tbl>
              <a:tblPr/>
              <a:tblGrid>
                <a:gridCol w="1512619"/>
                <a:gridCol w="1475217"/>
                <a:gridCol w="1548979"/>
                <a:gridCol w="1544867"/>
                <a:gridCol w="1623348"/>
              </a:tblGrid>
              <a:tr h="597441">
                <a:tc>
                  <a:txBody>
                    <a:bodyPr/>
                    <a:lstStyle/>
                    <a:p>
                      <a:r>
                        <a:rPr lang="ru-RU" sz="1600" dirty="0"/>
                        <a:t>Десятичное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представление 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Двоичное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представление 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в прямом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в обратном 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дополнительном 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1">
                <a:tc>
                  <a:txBody>
                    <a:bodyPr/>
                    <a:lstStyle/>
                    <a:p>
                      <a:r>
                        <a:rPr lang="ru-RU" sz="1600" b="1" dirty="0"/>
                        <a:t>-1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-1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10000001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11111110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11111111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1">
                <a:tc>
                  <a:txBody>
                    <a:bodyPr/>
                    <a:lstStyle/>
                    <a:p>
                      <a:r>
                        <a:rPr lang="ru-RU" sz="1600" b="1" dirty="0"/>
                        <a:t>-17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-10001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10010001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11101110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11101111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-127</a:t>
                      </a:r>
                      <a:endParaRPr lang="ru-RU" sz="16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-</a:t>
                      </a:r>
                      <a:r>
                        <a:rPr lang="ru-RU" sz="1600" b="1" dirty="0" smtClean="0"/>
                        <a:t>1111111</a:t>
                      </a:r>
                      <a:endParaRPr lang="ru-RU" sz="16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11111111</a:t>
                      </a:r>
                      <a:endParaRPr lang="ru-RU" sz="16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10000000</a:t>
                      </a:r>
                      <a:endParaRPr lang="ru-RU" sz="16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10000001</a:t>
                      </a:r>
                      <a:endParaRPr lang="ru-RU" sz="16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87450" y="2492375"/>
          <a:ext cx="338438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3048"/>
                <a:gridCol w="423048"/>
                <a:gridCol w="423048"/>
                <a:gridCol w="423048"/>
                <a:gridCol w="423048"/>
                <a:gridCol w="423048"/>
                <a:gridCol w="423048"/>
                <a:gridCol w="423048"/>
              </a:tblGrid>
              <a:tr h="384043">
                <a:tc gridSpan="8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Прямой код числа -17:</a:t>
                      </a:r>
                      <a:endParaRPr lang="ru-RU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6825" y="2492375"/>
          <a:ext cx="36004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408046">
                <a:tc gridSpan="8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Прямой код числа -127:</a:t>
                      </a:r>
                      <a:endParaRPr lang="ru-RU" sz="2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8888" y="4005263"/>
          <a:ext cx="3312368" cy="131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046"/>
                <a:gridCol w="414046"/>
                <a:gridCol w="414046"/>
                <a:gridCol w="414046"/>
                <a:gridCol w="414046"/>
                <a:gridCol w="414046"/>
                <a:gridCol w="414046"/>
                <a:gridCol w="414046"/>
              </a:tblGrid>
              <a:tr h="370088">
                <a:tc gridSpan="8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Обратный код числа -17: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270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76825" y="4005263"/>
          <a:ext cx="3600400" cy="131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04778">
                <a:tc gridSpan="8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Обратный код числа -127: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00113" y="5373688"/>
          <a:ext cx="3960441" cy="1346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055"/>
                <a:gridCol w="495055"/>
                <a:gridCol w="495055"/>
                <a:gridCol w="458530"/>
                <a:gridCol w="531581"/>
                <a:gridCol w="495055"/>
                <a:gridCol w="495055"/>
                <a:gridCol w="495055"/>
              </a:tblGrid>
              <a:tr h="432048">
                <a:tc gridSpan="8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Дополнительный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код числа -17: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32363" y="5373688"/>
          <a:ext cx="4032448" cy="1346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432048">
                <a:tc gridSpan="8">
                  <a:txBody>
                    <a:bodyPr/>
                    <a:lstStyle/>
                    <a:p>
                      <a:pPr algn="l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Дополнительный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код числа -127: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«-»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800" b="1" smtClean="0">
                <a:solidFill>
                  <a:srgbClr val="0000FF"/>
                </a:solidFill>
              </a:rPr>
              <a:t>Операции над числами с фиксированной точкой.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68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66800" y="404813"/>
            <a:ext cx="7537450" cy="3024187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1.</a:t>
            </a:r>
            <a:r>
              <a:rPr lang="ru-RU" smtClean="0"/>
              <a:t> </a:t>
            </a:r>
            <a:r>
              <a:rPr lang="ru-RU" b="1" smtClean="0"/>
              <a:t>А и В положительные.</a:t>
            </a:r>
            <a:r>
              <a:rPr lang="ru-RU" smtClean="0"/>
              <a:t> При суммировании складываются все разряды, включая разряд знака. Так как знаковые разряды положительных слагаемых равны нулю, разряд знака суммы тоже равен нулю. Например: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Получен правильный результат. </a:t>
            </a:r>
          </a:p>
          <a:p>
            <a:endParaRPr lang="ru-RU" smtClean="0"/>
          </a:p>
        </p:txBody>
      </p:sp>
      <p:pic>
        <p:nvPicPr>
          <p:cNvPr id="4" name="Рисунок 3" descr="005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3789363"/>
            <a:ext cx="4032250" cy="1236662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68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27088" y="549275"/>
            <a:ext cx="7993062" cy="53181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2.</a:t>
            </a:r>
            <a:r>
              <a:rPr lang="ru-RU" smtClean="0"/>
              <a:t> </a:t>
            </a:r>
            <a:r>
              <a:rPr lang="ru-RU" b="1" smtClean="0"/>
              <a:t>А положительное, B отрицательное и по абсолютной величине больше, чем А.</a:t>
            </a: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   Например: </a:t>
            </a:r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  </a:t>
            </a:r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  Получен правильный результат в обратном коде. При переводе в прямой код биты </a:t>
            </a:r>
            <a:r>
              <a:rPr lang="ru-RU" b="1" i="1" u="sng" smtClean="0"/>
              <a:t>цифровой части</a:t>
            </a:r>
            <a:r>
              <a:rPr lang="ru-RU" smtClean="0"/>
              <a:t> результата инвертируются: 1 0000111 = –7</a:t>
            </a:r>
            <a:r>
              <a:rPr lang="ru-RU" baseline="-25000" smtClean="0"/>
              <a:t>10</a:t>
            </a:r>
            <a:r>
              <a:rPr lang="ru-RU" smtClean="0"/>
              <a:t>. </a:t>
            </a:r>
          </a:p>
          <a:p>
            <a:endParaRPr lang="ru-RU" smtClean="0"/>
          </a:p>
        </p:txBody>
      </p:sp>
      <p:pic>
        <p:nvPicPr>
          <p:cNvPr id="4" name="Рисунок 3" descr="005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420938"/>
            <a:ext cx="5545137" cy="1295400"/>
          </a:xfrm>
          <a:prstGeom prst="rect">
            <a:avLst/>
          </a:prstGeom>
          <a:noFill/>
          <a:ln w="412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68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066800" y="549275"/>
            <a:ext cx="7620000" cy="53181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 3.</a:t>
            </a:r>
            <a:r>
              <a:rPr lang="ru-RU" smtClean="0"/>
              <a:t> </a:t>
            </a:r>
            <a:r>
              <a:rPr lang="ru-RU" b="1" smtClean="0"/>
              <a:t>А положительное, B отрицательное и по абсолютной величине меньше, чем А.</a:t>
            </a:r>
            <a:r>
              <a:rPr lang="ru-RU" smtClean="0"/>
              <a:t> Например: </a:t>
            </a:r>
          </a:p>
          <a:p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 Компьютер исправляет полученный первоначально неправильный результат (6 вместо 7) </a:t>
            </a:r>
            <a:r>
              <a:rPr lang="ru-RU" b="1" smtClean="0"/>
              <a:t>переносом единицы</a:t>
            </a:r>
            <a:r>
              <a:rPr lang="ru-RU" smtClean="0"/>
              <a:t> из знакового разряда в младший разряд суммы!!! </a:t>
            </a:r>
          </a:p>
          <a:p>
            <a:endParaRPr lang="ru-RU" smtClean="0"/>
          </a:p>
        </p:txBody>
      </p:sp>
      <p:pic>
        <p:nvPicPr>
          <p:cNvPr id="4" name="Рисунок 3" descr="005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6913" y="2276475"/>
            <a:ext cx="5918200" cy="1439863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60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00113" y="333375"/>
            <a:ext cx="7920037" cy="55340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4. </a:t>
            </a:r>
            <a:r>
              <a:rPr lang="ru-RU" b="1" smtClean="0"/>
              <a:t>А и В отрицательные.</a:t>
            </a:r>
            <a:r>
              <a:rPr lang="ru-RU" smtClean="0"/>
              <a:t> Например: </a:t>
            </a:r>
          </a:p>
          <a:p>
            <a:pPr>
              <a:buFontTx/>
              <a:buNone/>
            </a:pPr>
            <a:r>
              <a:rPr lang="ru-RU" smtClean="0"/>
              <a:t>   Полученный первоначально неправильный результат (обратный код числа –11</a:t>
            </a:r>
            <a:r>
              <a:rPr lang="ru-RU" baseline="-25000" smtClean="0"/>
              <a:t>10</a:t>
            </a:r>
            <a:r>
              <a:rPr lang="ru-RU" smtClean="0"/>
              <a:t> вместо обратного кода числа –10</a:t>
            </a:r>
            <a:r>
              <a:rPr lang="ru-RU" baseline="-25000" smtClean="0"/>
              <a:t>10</a:t>
            </a:r>
            <a:r>
              <a:rPr lang="ru-RU" smtClean="0"/>
              <a:t>) компьютер исправляет переносом единицы из знакового разряда в младший разряд суммы. </a:t>
            </a:r>
          </a:p>
          <a:p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 При переводе результата в прямой код биты </a:t>
            </a:r>
            <a:r>
              <a:rPr lang="ru-RU" b="1" i="1" u="sng" smtClean="0"/>
              <a:t>цифровой части числа</a:t>
            </a:r>
            <a:r>
              <a:rPr lang="ru-RU" smtClean="0"/>
              <a:t> инвертируются: 1 0001010 = –10</a:t>
            </a:r>
            <a:r>
              <a:rPr lang="ru-RU" baseline="-25000" smtClean="0"/>
              <a:t>10</a:t>
            </a:r>
            <a:r>
              <a:rPr lang="ru-RU" smtClean="0"/>
              <a:t>. </a:t>
            </a:r>
          </a:p>
          <a:p>
            <a:endParaRPr lang="ru-RU" smtClean="0"/>
          </a:p>
        </p:txBody>
      </p:sp>
      <p:pic>
        <p:nvPicPr>
          <p:cNvPr id="4" name="Рисунок 3" descr="005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861048"/>
            <a:ext cx="5267325" cy="11811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60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66800" y="620713"/>
            <a:ext cx="7620000" cy="52466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    5.</a:t>
            </a:r>
            <a:r>
              <a:rPr lang="ru-RU" sz="2400" smtClean="0"/>
              <a:t> </a:t>
            </a:r>
            <a:r>
              <a:rPr lang="ru-RU" sz="2400" b="1" smtClean="0"/>
              <a:t>А и В положительные, сумма А+В больше, либо равна 2</a:t>
            </a:r>
            <a:r>
              <a:rPr lang="ru-RU" sz="2400" b="1" baseline="30000" smtClean="0"/>
              <a:t>n–1</a:t>
            </a:r>
            <a:r>
              <a:rPr lang="ru-RU" sz="2400" smtClean="0"/>
              <a:t>, где n – количество разрядов формата чисел (для однобайтового формата n=8, 2</a:t>
            </a:r>
            <a:r>
              <a:rPr lang="ru-RU" sz="2400" baseline="30000" smtClean="0"/>
              <a:t>n–1</a:t>
            </a:r>
            <a:r>
              <a:rPr lang="ru-RU" sz="2400" smtClean="0"/>
              <a:t> = 2</a:t>
            </a:r>
            <a:r>
              <a:rPr lang="ru-RU" sz="2400" baseline="30000" smtClean="0"/>
              <a:t>7</a:t>
            </a:r>
            <a:r>
              <a:rPr lang="ru-RU" sz="2400" smtClean="0"/>
              <a:t> = 128). Например: </a:t>
            </a:r>
          </a:p>
          <a:p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    Семи разрядов цифровой части числового формата </a:t>
            </a:r>
            <a:r>
              <a:rPr lang="ru-RU" sz="2400" b="1" smtClean="0"/>
              <a:t>недостаточно</a:t>
            </a:r>
            <a:r>
              <a:rPr lang="ru-RU" sz="2400" smtClean="0"/>
              <a:t> для размещения восьмиразрядной суммы (162</a:t>
            </a:r>
            <a:r>
              <a:rPr lang="ru-RU" sz="2400" baseline="-25000" smtClean="0"/>
              <a:t>10</a:t>
            </a:r>
            <a:r>
              <a:rPr lang="ru-RU" sz="2400" smtClean="0"/>
              <a:t> = 10100010</a:t>
            </a:r>
            <a:r>
              <a:rPr lang="ru-RU" sz="2400" baseline="-25000" smtClean="0"/>
              <a:t>2</a:t>
            </a:r>
            <a:r>
              <a:rPr lang="ru-RU" sz="2400" smtClean="0"/>
              <a:t>), поэтому </a:t>
            </a:r>
            <a:r>
              <a:rPr lang="ru-RU" sz="2400" b="1" smtClean="0"/>
              <a:t>старший разряд суммы оказывается в знаковом разряде.</a:t>
            </a:r>
            <a:r>
              <a:rPr lang="ru-RU" sz="2400" smtClean="0"/>
              <a:t> Это вызывает </a:t>
            </a:r>
            <a:r>
              <a:rPr lang="ru-RU" sz="2400" b="1" smtClean="0"/>
              <a:t>несовпадение знака суммы и знаков слагаемых (знак суммы – отрицателен, знак слагаемых – положительный)</a:t>
            </a:r>
            <a:r>
              <a:rPr lang="ru-RU" sz="2400" smtClean="0"/>
              <a:t>, что </a:t>
            </a:r>
            <a:r>
              <a:rPr lang="ru-RU" sz="2400" b="1" smtClean="0"/>
              <a:t>является свидетельством переполнения разрядной сетки</a:t>
            </a:r>
            <a:r>
              <a:rPr lang="ru-RU" sz="2400" smtClean="0"/>
              <a:t>. </a:t>
            </a:r>
          </a:p>
          <a:p>
            <a:endParaRPr lang="ru-RU" sz="2400" smtClean="0"/>
          </a:p>
        </p:txBody>
      </p:sp>
      <p:pic>
        <p:nvPicPr>
          <p:cNvPr id="4" name="Рисунок 3" descr="005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205038"/>
            <a:ext cx="4751387" cy="1223962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5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066800" y="476250"/>
            <a:ext cx="7620000" cy="53911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6.</a:t>
            </a:r>
            <a:r>
              <a:rPr lang="ru-RU" sz="2400" smtClean="0"/>
              <a:t> </a:t>
            </a:r>
            <a:r>
              <a:rPr lang="ru-RU" sz="2400" b="1" smtClean="0"/>
              <a:t>А и В отрицательные, сумма абсолютных величин А и В больше, либо равна 2</a:t>
            </a:r>
            <a:r>
              <a:rPr lang="ru-RU" sz="2400" b="1" baseline="30000" smtClean="0"/>
              <a:t>n–1</a:t>
            </a:r>
            <a:r>
              <a:rPr lang="ru-RU" sz="2400" b="1" smtClean="0"/>
              <a:t>.</a:t>
            </a:r>
            <a:r>
              <a:rPr lang="ru-RU" sz="24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Например: </a:t>
            </a:r>
          </a:p>
          <a:p>
            <a:pPr>
              <a:buFontTx/>
              <a:buNone/>
            </a:pPr>
            <a:r>
              <a:rPr lang="ru-RU" sz="2400" smtClean="0"/>
              <a:t>63</a:t>
            </a:r>
            <a:r>
              <a:rPr lang="ru-RU" sz="2400" baseline="-25000" smtClean="0"/>
              <a:t>2 </a:t>
            </a:r>
            <a:r>
              <a:rPr lang="ru-RU" sz="2400" smtClean="0"/>
              <a:t>=0111111</a:t>
            </a:r>
            <a:r>
              <a:rPr lang="ru-RU" sz="2400" baseline="-25000" smtClean="0"/>
              <a:t>2</a:t>
            </a:r>
          </a:p>
          <a:p>
            <a:pPr>
              <a:buFontTx/>
              <a:buNone/>
            </a:pPr>
            <a:endParaRPr lang="ru-RU" sz="2400" baseline="-25000" smtClean="0"/>
          </a:p>
          <a:p>
            <a:pPr>
              <a:buFontTx/>
              <a:buNone/>
            </a:pPr>
            <a:endParaRPr lang="ru-RU" sz="2400" baseline="-25000" smtClean="0"/>
          </a:p>
          <a:p>
            <a:pPr>
              <a:buFontTx/>
              <a:buNone/>
            </a:pPr>
            <a:endParaRPr lang="ru-RU" sz="2400" baseline="-25000" smtClean="0"/>
          </a:p>
          <a:p>
            <a:pPr>
              <a:buFontTx/>
              <a:buNone/>
            </a:pPr>
            <a:endParaRPr lang="ru-RU" sz="2400" baseline="-25000" smtClean="0"/>
          </a:p>
          <a:p>
            <a:pPr>
              <a:buFontTx/>
              <a:buNone/>
            </a:pPr>
            <a:endParaRPr lang="ru-RU" sz="2400" baseline="-250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    Здесь </a:t>
            </a:r>
            <a:r>
              <a:rPr lang="ru-RU" sz="2400" b="1" smtClean="0"/>
              <a:t>знак суммы</a:t>
            </a:r>
            <a:r>
              <a:rPr lang="ru-RU" sz="2400" smtClean="0"/>
              <a:t> тоже </a:t>
            </a:r>
            <a:r>
              <a:rPr lang="ru-RU" sz="2400" b="1" smtClean="0"/>
              <a:t>не совпадает со знаками слагаемых</a:t>
            </a:r>
            <a:r>
              <a:rPr lang="ru-RU" sz="2400" smtClean="0"/>
              <a:t>, что свидетельствует о </a:t>
            </a:r>
            <a:r>
              <a:rPr lang="ru-RU" sz="2400" b="1" smtClean="0"/>
              <a:t>переполнении разрядной сетки</a:t>
            </a:r>
            <a:r>
              <a:rPr lang="ru-RU" smtClean="0"/>
              <a:t>. </a:t>
            </a:r>
          </a:p>
          <a:p>
            <a:endParaRPr lang="ru-RU" smtClean="0"/>
          </a:p>
        </p:txBody>
      </p:sp>
      <p:pic>
        <p:nvPicPr>
          <p:cNvPr id="4" name="Рисунок 3" descr="006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349500"/>
            <a:ext cx="5360988" cy="1570038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1.</a:t>
            </a:r>
            <a:r>
              <a:rPr lang="ru-RU" smtClean="0"/>
              <a:t> </a:t>
            </a:r>
            <a:r>
              <a:rPr lang="ru-RU" b="1" smtClean="0"/>
              <a:t>А и В положительные</a:t>
            </a:r>
            <a:r>
              <a:rPr lang="ru-RU" smtClean="0"/>
              <a:t>. Здесь нет отличий от случая 1, рассмотренного для обратного кода, т.к. дополнительный код используется только для отрицательных чисел. </a:t>
            </a:r>
          </a:p>
          <a:p>
            <a:pPr>
              <a:buFontTx/>
              <a:buNone/>
            </a:pPr>
            <a:r>
              <a:rPr lang="ru-RU" smtClean="0"/>
              <a:t> </a:t>
            </a:r>
          </a:p>
          <a:p>
            <a:pPr>
              <a:buFontTx/>
              <a:buNone/>
            </a:pPr>
            <a:r>
              <a:rPr lang="ru-RU" smtClean="0"/>
              <a:t> </a:t>
            </a:r>
          </a:p>
          <a:p>
            <a:pPr>
              <a:buFontTx/>
              <a:buNone/>
            </a:pPr>
            <a:r>
              <a:rPr lang="ru-RU" smtClean="0"/>
              <a:t> 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4" name="Рисунок 3" descr="E:\Учебник Шауцуковой\theory\chapter4\0055.gif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987675" y="4581525"/>
            <a:ext cx="3671888" cy="1236663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841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66800" y="549275"/>
            <a:ext cx="7620000" cy="53181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2.</a:t>
            </a:r>
            <a:r>
              <a:rPr lang="ru-RU" smtClean="0"/>
              <a:t> </a:t>
            </a:r>
            <a:r>
              <a:rPr lang="ru-RU" b="1" smtClean="0"/>
              <a:t>А положительное, B отрицательное и по абсолютной величине больше, чем А.</a:t>
            </a:r>
            <a:r>
              <a:rPr lang="ru-RU" smtClean="0"/>
              <a:t> Например: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</a:t>
            </a:r>
          </a:p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2800" smtClean="0"/>
              <a:t>Получен правильный результат в дополнительном коде. </a:t>
            </a:r>
          </a:p>
          <a:p>
            <a:pPr>
              <a:buFontTx/>
              <a:buNone/>
            </a:pPr>
            <a:r>
              <a:rPr lang="ru-RU" sz="2800" b="1" smtClean="0"/>
              <a:t>   При переводе в прямой код биты цифровой части результата инвертируются и к младшему разряду прибавляется единица:</a:t>
            </a:r>
            <a:r>
              <a:rPr lang="ru-RU" sz="2800" smtClean="0"/>
              <a:t> 1 0000110 + 1 = 1 0000111 = –7</a:t>
            </a:r>
            <a:r>
              <a:rPr lang="ru-RU" sz="2800" baseline="-25000" smtClean="0"/>
              <a:t>10</a:t>
            </a:r>
            <a:r>
              <a:rPr lang="ru-RU" sz="2800" smtClean="0"/>
              <a:t>.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4" name="Рисунок 3" descr="006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205038"/>
            <a:ext cx="5616575" cy="12954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15975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</a:rPr>
              <a:t>Как представляются в компьютере целые числа?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66800" y="1268413"/>
            <a:ext cx="7620000" cy="5761037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Целые числа могут представляться в компьютере со знаком или без знака. </a:t>
            </a:r>
          </a:p>
          <a:p>
            <a:pPr>
              <a:buFontTx/>
              <a:buNone/>
            </a:pPr>
            <a:r>
              <a:rPr lang="ru-RU" b="1" i="1" u="sng" smtClean="0"/>
              <a:t>   Целые числа без знака</a:t>
            </a:r>
            <a:r>
              <a:rPr lang="ru-RU" smtClean="0"/>
              <a:t> обычно </a:t>
            </a:r>
            <a:r>
              <a:rPr lang="ru-RU" b="1" smtClean="0"/>
              <a:t>занимают в памяти один или два байта</a:t>
            </a:r>
            <a:r>
              <a:rPr lang="ru-RU" smtClean="0"/>
              <a:t> и принимают в однобайтовом формате значения от 00000000</a:t>
            </a:r>
            <a:r>
              <a:rPr lang="ru-RU" baseline="-25000" smtClean="0"/>
              <a:t>2</a:t>
            </a:r>
            <a:r>
              <a:rPr lang="ru-RU" smtClean="0"/>
              <a:t> до 11111111</a:t>
            </a:r>
            <a:r>
              <a:rPr lang="ru-RU" baseline="-25000" smtClean="0"/>
              <a:t>2</a:t>
            </a:r>
            <a:r>
              <a:rPr lang="ru-RU" smtClean="0"/>
              <a:t> , а в двубайтовом формате - от 00000000 00000000</a:t>
            </a:r>
            <a:r>
              <a:rPr lang="ru-RU" baseline="-25000" smtClean="0"/>
              <a:t>2</a:t>
            </a:r>
            <a:r>
              <a:rPr lang="ru-RU" smtClean="0"/>
              <a:t> до 1111111111111111</a:t>
            </a:r>
            <a:r>
              <a:rPr lang="ru-RU" baseline="-25000" smtClean="0"/>
              <a:t>2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68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66800" y="765175"/>
            <a:ext cx="7620000" cy="51022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3.</a:t>
            </a:r>
            <a:r>
              <a:rPr lang="ru-RU" smtClean="0"/>
              <a:t> </a:t>
            </a:r>
            <a:r>
              <a:rPr lang="ru-RU" b="1" smtClean="0"/>
              <a:t>А положительное, B отрицательное и по абсолютной величине меньше, чем А.</a:t>
            </a: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Например: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b="1" smtClean="0"/>
              <a:t>Получен правильный результат. Единицу переноса из знакового разряда компьютер отбрасывает. 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006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924175"/>
            <a:ext cx="5688013" cy="1585913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5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84213" y="333375"/>
            <a:ext cx="8459787" cy="55340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 4.</a:t>
            </a:r>
            <a:r>
              <a:rPr lang="ru-RU" smtClean="0"/>
              <a:t> </a:t>
            </a:r>
            <a:r>
              <a:rPr lang="ru-RU" b="1" smtClean="0"/>
              <a:t>А и В отрицательные.</a:t>
            </a:r>
            <a:endParaRPr lang="ru-RU" smtClean="0"/>
          </a:p>
          <a:p>
            <a:pPr>
              <a:buFontTx/>
              <a:buNone/>
            </a:pPr>
            <a:r>
              <a:rPr lang="ru-RU" smtClean="0"/>
              <a:t>Например: </a:t>
            </a:r>
          </a:p>
          <a:p>
            <a:pPr>
              <a:buFontTx/>
              <a:buNone/>
            </a:pPr>
            <a:r>
              <a:rPr lang="ru-RU" smtClean="0"/>
              <a:t>  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  Получен правильный результат в дополнительном коде. </a:t>
            </a:r>
            <a:r>
              <a:rPr lang="ru-RU" b="1" smtClean="0"/>
              <a:t>Единицу переноса</a:t>
            </a:r>
            <a:r>
              <a:rPr lang="ru-RU" smtClean="0"/>
              <a:t> из знакового разряда компьютер </a:t>
            </a:r>
            <a:r>
              <a:rPr lang="ru-RU" b="1" smtClean="0"/>
              <a:t>отбрасывает</a:t>
            </a:r>
            <a:r>
              <a:rPr lang="ru-RU" smtClean="0"/>
              <a:t>. </a:t>
            </a:r>
            <a:r>
              <a:rPr lang="ru-RU" b="1" smtClean="0"/>
              <a:t>Случаи переполнения</a:t>
            </a:r>
            <a:r>
              <a:rPr lang="ru-RU" smtClean="0"/>
              <a:t> для дополнительных кодов рассматриваются по аналогии со случаями 5 и 6 для обратных кодов. </a:t>
            </a:r>
          </a:p>
          <a:p>
            <a:endParaRPr lang="ru-RU" smtClean="0"/>
          </a:p>
        </p:txBody>
      </p:sp>
      <p:pic>
        <p:nvPicPr>
          <p:cNvPr id="4" name="Рисунок 3" descr="006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00213"/>
            <a:ext cx="5761038" cy="1370012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44675"/>
            <a:ext cx="7620000" cy="4114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mtClean="0"/>
              <a:t>      </a:t>
            </a:r>
          </a:p>
        </p:txBody>
      </p:sp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77088" cy="95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260350"/>
            <a:ext cx="8101012" cy="6019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CC00FF"/>
                </a:solidFill>
              </a:rPr>
              <a:t>Задача.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FF0000"/>
                </a:solidFill>
              </a:rPr>
              <a:t>Выполнить действия над машинными кодами чисел: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FF0000"/>
                </a:solidFill>
              </a:rPr>
              <a:t>с фиксированной точкой. Формат 16 двоичных разрядов.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Дано: А=190;   В=250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Найти:  С1=А + В;   С2=А – В.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Решение: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А(10) = 190;   А(16)=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=10111110(2)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В(10) = 250;   В(16)=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=11111010(2)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С1 = А+В                                      С2 = А – В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А= 0 000000010111110                 А = 0 0000000010111110 (прямой код)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+В= 0 000000011111010           -     В = 1 111111100000110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(дополнительный код)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С1= 0 000000110111000                 С2 = 1 111111111000100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6600FF"/>
                </a:solidFill>
              </a:rPr>
              <a:t>Проверка:</a:t>
            </a:r>
            <a:r>
              <a:rPr lang="ru-RU" sz="2000" b="1" dirty="0">
                <a:solidFill>
                  <a:schemeClr val="bg1"/>
                </a:solidFill>
              </a:rPr>
              <a:t>                                       </a:t>
            </a:r>
            <a:r>
              <a:rPr lang="ru-RU" sz="2000" b="1" dirty="0">
                <a:solidFill>
                  <a:srgbClr val="6600FF"/>
                </a:solidFill>
              </a:rPr>
              <a:t>Проверка:</a:t>
            </a:r>
            <a:r>
              <a:rPr lang="ru-RU" sz="2000" b="1" dirty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С1=110111000(2)                          С2 = - 111100 = -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BC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= -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3*16 +12*1 =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=  - 60 (10) 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С1(16) = 1В8 = 1*16*16+11*16+8*1 = 440(10)</a:t>
            </a:r>
          </a:p>
          <a:p>
            <a:pPr>
              <a:lnSpc>
                <a:spcPct val="90000"/>
              </a:lnSpc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hlink"/>
                </a:solidFill>
              </a:rPr>
              <a:t>Ответ: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С1 = 0 000000110111000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С2 = 1 000000000111100      </a:t>
            </a:r>
            <a:r>
              <a:rPr lang="ru-RU" sz="2000" b="1" dirty="0">
                <a:solidFill>
                  <a:schemeClr val="bg1"/>
                </a:solidFill>
              </a:rPr>
              <a:t>              </a:t>
            </a:r>
            <a:r>
              <a:rPr lang="ru-RU" b="1" dirty="0">
                <a:solidFill>
                  <a:schemeClr val="bg1"/>
                </a:solidFill>
              </a:rPr>
              <a:t>                  </a:t>
            </a:r>
          </a:p>
        </p:txBody>
      </p:sp>
      <p:cxnSp>
        <p:nvCxnSpPr>
          <p:cNvPr id="24581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116013" y="3500438"/>
            <a:ext cx="3095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8913"/>
            <a:ext cx="7691438" cy="64801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Задача.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Выполнить действия над машинными кодами чисел: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с фиксированной точкой.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Формат 16 двоичных разрядов.</a:t>
            </a:r>
          </a:p>
          <a:p>
            <a:pPr>
              <a:buFontTx/>
              <a:buNone/>
            </a:pPr>
            <a:r>
              <a:rPr lang="ru-RU" sz="2400" b="1" i="1" smtClean="0"/>
              <a:t>Дано</a:t>
            </a:r>
            <a:r>
              <a:rPr lang="ru-RU" sz="2400" b="1" smtClean="0"/>
              <a:t>: А= - 387;   В= - 128</a:t>
            </a:r>
          </a:p>
          <a:p>
            <a:pPr>
              <a:buFontTx/>
              <a:buNone/>
            </a:pPr>
            <a:r>
              <a:rPr lang="ru-RU" sz="2400" b="1" i="1" smtClean="0"/>
              <a:t>Найти</a:t>
            </a:r>
            <a:r>
              <a:rPr lang="ru-RU" sz="2400" b="1" smtClean="0"/>
              <a:t>:  С1=А + В;  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FF3300"/>
                </a:solidFill>
              </a:rPr>
              <a:t>Решение:</a:t>
            </a:r>
          </a:p>
          <a:p>
            <a:pPr>
              <a:buFontTx/>
              <a:buNone/>
            </a:pPr>
            <a:r>
              <a:rPr lang="en-US" sz="2400" b="1" smtClean="0"/>
              <a:t>X = A+B</a:t>
            </a:r>
            <a:r>
              <a:rPr lang="ru-RU" sz="2400" b="1" smtClean="0"/>
              <a:t>        </a:t>
            </a:r>
            <a:r>
              <a:rPr lang="en-US" sz="2400" b="1" smtClean="0"/>
              <a:t>X = (-A) + ( - B)</a:t>
            </a:r>
          </a:p>
          <a:p>
            <a:pPr>
              <a:buFontTx/>
              <a:buNone/>
            </a:pPr>
            <a:r>
              <a:rPr lang="ru-RU" sz="2400" b="1" smtClean="0"/>
              <a:t>А(10) = </a:t>
            </a:r>
            <a:r>
              <a:rPr lang="en-US" sz="2400" b="1" smtClean="0"/>
              <a:t> - 387</a:t>
            </a:r>
            <a:r>
              <a:rPr lang="ru-RU" sz="2400" b="1" smtClean="0"/>
              <a:t>;   А(16)=</a:t>
            </a:r>
            <a:r>
              <a:rPr lang="en-US" sz="2400" b="1" smtClean="0"/>
              <a:t>- 183(16)</a:t>
            </a:r>
            <a:r>
              <a:rPr lang="ru-RU" sz="2400" b="1" smtClean="0"/>
              <a:t>=</a:t>
            </a:r>
            <a:r>
              <a:rPr lang="en-US" sz="2400" b="1" smtClean="0"/>
              <a:t> - </a:t>
            </a:r>
            <a:r>
              <a:rPr lang="ru-RU" sz="2400" b="1" smtClean="0"/>
              <a:t>1</a:t>
            </a:r>
            <a:r>
              <a:rPr lang="en-US" sz="2400" b="1" smtClean="0"/>
              <a:t>10000011</a:t>
            </a:r>
            <a:r>
              <a:rPr lang="ru-RU" sz="2400" b="1" smtClean="0"/>
              <a:t>(2)                 </a:t>
            </a:r>
          </a:p>
          <a:p>
            <a:pPr>
              <a:buFontTx/>
              <a:buNone/>
            </a:pPr>
            <a:r>
              <a:rPr lang="ru-RU" sz="2400" b="1" smtClean="0"/>
              <a:t>В(10) = </a:t>
            </a:r>
            <a:r>
              <a:rPr lang="en-US" sz="2400" b="1" smtClean="0"/>
              <a:t> - 128</a:t>
            </a:r>
            <a:r>
              <a:rPr lang="ru-RU" sz="2400" b="1" smtClean="0"/>
              <a:t>;   В(16)=</a:t>
            </a:r>
            <a:r>
              <a:rPr lang="en-US" sz="2400" b="1" smtClean="0"/>
              <a:t>- 80(16)</a:t>
            </a:r>
            <a:r>
              <a:rPr lang="ru-RU" sz="2400" b="1" smtClean="0"/>
              <a:t>=</a:t>
            </a:r>
            <a:r>
              <a:rPr lang="en-US" sz="2400" b="1" smtClean="0"/>
              <a:t> - 10000000</a:t>
            </a:r>
            <a:r>
              <a:rPr lang="ru-RU" sz="2400" b="1" smtClean="0"/>
              <a:t>(2</a:t>
            </a:r>
            <a:r>
              <a:rPr lang="en-US" sz="2400" b="1" smtClean="0"/>
              <a:t>)</a:t>
            </a:r>
            <a:endParaRPr lang="ru-RU" sz="2400" b="1" smtClean="0"/>
          </a:p>
          <a:p>
            <a:pPr>
              <a:buFontTx/>
              <a:buNone/>
            </a:pPr>
            <a:r>
              <a:rPr lang="en-US" sz="2400" b="1" smtClean="0"/>
              <a:t>A(2) = 1 000000110000011 –</a:t>
            </a:r>
            <a:r>
              <a:rPr lang="ru-RU" sz="2400" b="1" smtClean="0"/>
              <a:t>прямой код            </a:t>
            </a:r>
          </a:p>
          <a:p>
            <a:pPr>
              <a:buFontTx/>
              <a:buNone/>
            </a:pPr>
            <a:r>
              <a:rPr lang="ru-RU" sz="2400" b="1" smtClean="0"/>
              <a:t>А(2) = 1 111111001111100 –обратный код         </a:t>
            </a:r>
          </a:p>
          <a:p>
            <a:pPr>
              <a:buFontTx/>
              <a:buNone/>
            </a:pPr>
            <a:r>
              <a:rPr lang="ru-RU" sz="2400" b="1" smtClean="0"/>
              <a:t>А(2) = 1 111111001111101 – дополн. код  </a:t>
            </a:r>
          </a:p>
          <a:p>
            <a:pPr>
              <a:buFontTx/>
              <a:buNone/>
            </a:pPr>
            <a:r>
              <a:rPr lang="ru-RU" sz="2400" b="1" smtClean="0"/>
              <a:t> 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</p:txBody>
      </p:sp>
      <p:sp>
        <p:nvSpPr>
          <p:cNvPr id="25603" name="Заголовок 5"/>
          <p:cNvSpPr>
            <a:spLocks noGrp="1"/>
          </p:cNvSpPr>
          <p:nvPr>
            <p:ph type="title"/>
          </p:nvPr>
        </p:nvSpPr>
        <p:spPr>
          <a:xfrm>
            <a:off x="5219700" y="0"/>
            <a:ext cx="3467100" cy="4048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692150"/>
            <a:ext cx="7620000" cy="56165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В</a:t>
            </a:r>
            <a:r>
              <a:rPr lang="en-US" sz="2400" b="1" smtClean="0"/>
              <a:t>(2) = 1 000000</a:t>
            </a:r>
            <a:r>
              <a:rPr lang="ru-RU" sz="2400" b="1" smtClean="0"/>
              <a:t>0</a:t>
            </a:r>
            <a:r>
              <a:rPr lang="en-US" sz="2400" b="1" smtClean="0"/>
              <a:t>100000</a:t>
            </a:r>
            <a:r>
              <a:rPr lang="ru-RU" sz="2400" b="1" smtClean="0"/>
              <a:t>00</a:t>
            </a:r>
            <a:r>
              <a:rPr lang="en-US" sz="2400" b="1" smtClean="0"/>
              <a:t> –</a:t>
            </a:r>
            <a:r>
              <a:rPr lang="ru-RU" sz="2400" b="1" smtClean="0"/>
              <a:t> прямой код               </a:t>
            </a:r>
          </a:p>
          <a:p>
            <a:pPr>
              <a:buFontTx/>
              <a:buNone/>
            </a:pPr>
            <a:r>
              <a:rPr lang="ru-RU" sz="2400" b="1" smtClean="0"/>
              <a:t>В(2) = 1 111111101111111 – обратный код          </a:t>
            </a:r>
          </a:p>
          <a:p>
            <a:pPr>
              <a:buFontTx/>
              <a:buNone/>
            </a:pPr>
            <a:r>
              <a:rPr lang="ru-RU" sz="2400" b="1" smtClean="0"/>
              <a:t>В(2) = 1 111111110000000 – дополн.код           </a:t>
            </a:r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    (-А) = 1 111111001111101</a:t>
            </a:r>
          </a:p>
          <a:p>
            <a:pPr>
              <a:buFontTx/>
              <a:buNone/>
            </a:pPr>
            <a:r>
              <a:rPr lang="ru-RU" sz="2400" b="1" smtClean="0"/>
              <a:t>+  (-В) = 1 111111110000000</a:t>
            </a:r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Х   = 1 111110111111101 –доп. код</a:t>
            </a:r>
          </a:p>
          <a:p>
            <a:pPr>
              <a:buFontTx/>
              <a:buNone/>
            </a:pPr>
            <a:r>
              <a:rPr lang="ru-RU" sz="2400" b="1" smtClean="0"/>
              <a:t>Х  =  1 000001000000010 – обр.код</a:t>
            </a:r>
          </a:p>
          <a:p>
            <a:pPr>
              <a:buFontTx/>
              <a:buNone/>
            </a:pPr>
            <a:r>
              <a:rPr lang="ru-RU" sz="2400" b="1" smtClean="0"/>
              <a:t>Х  =  1 000001000000011 – пр.код</a:t>
            </a:r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Х = -  203(16) = - (2*16*16+0*16+3*1) =</a:t>
            </a:r>
          </a:p>
          <a:p>
            <a:pPr>
              <a:buFontTx/>
              <a:buNone/>
            </a:pPr>
            <a:r>
              <a:rPr lang="ru-RU" sz="2400" b="1" smtClean="0"/>
              <a:t>  = - (256*2+3) = - (512+3)+ - 515</a:t>
            </a:r>
          </a:p>
          <a:p>
            <a:pPr>
              <a:buFontTx/>
              <a:buNone/>
            </a:pPr>
            <a:endParaRPr lang="ru-RU" sz="2400" smtClean="0"/>
          </a:p>
        </p:txBody>
      </p:sp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>
          <a:xfrm>
            <a:off x="4356100" y="381000"/>
            <a:ext cx="4330700" cy="9525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cxnSp>
        <p:nvCxnSpPr>
          <p:cNvPr id="26628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1403350" y="3357563"/>
            <a:ext cx="3889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42988" y="381000"/>
            <a:ext cx="7345362" cy="600075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Представление чисел  с плавающей точкой.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066800" y="1268413"/>
            <a:ext cx="7620000" cy="459898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/>
              <a:t>     Этот способ представления опирается на нормализованную (</a:t>
            </a:r>
            <a:r>
              <a:rPr lang="ru-RU" sz="2800" b="1" smtClean="0">
                <a:hlinkClick r:id="rId2"/>
              </a:rPr>
              <a:t>экспоненциальную</a:t>
            </a:r>
            <a:r>
              <a:rPr lang="ru-RU" sz="2800" b="1" smtClean="0"/>
              <a:t>) запись действительных чисел. </a:t>
            </a:r>
            <a:br>
              <a:rPr lang="ru-RU" sz="2800" b="1" smtClean="0"/>
            </a:br>
            <a:r>
              <a:rPr lang="ru-RU" sz="2800" b="1" smtClean="0"/>
              <a:t>Нормализованная запись отличного от нуля действительного числа A - это запись вида: </a:t>
            </a:r>
            <a:br>
              <a:rPr lang="ru-RU" sz="2800" b="1" smtClean="0"/>
            </a:br>
            <a:r>
              <a:rPr lang="ru-RU" sz="2800" b="1" smtClean="0">
                <a:solidFill>
                  <a:srgbClr val="FF0000"/>
                </a:solidFill>
              </a:rPr>
              <a:t>А= m* qn, 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где m – мантисса числа (правильная дробь, у которой первая цифра после запятой не равна нулю), </a:t>
            </a:r>
            <a:br>
              <a:rPr lang="ru-RU" sz="2800" b="1" smtClean="0"/>
            </a:br>
            <a:r>
              <a:rPr lang="ru-RU" sz="2800" b="1" smtClean="0"/>
              <a:t>q – основание системы, </a:t>
            </a:r>
            <a:br>
              <a:rPr lang="ru-RU" sz="2800" b="1" smtClean="0"/>
            </a:br>
            <a:r>
              <a:rPr lang="ru-RU" sz="2800" b="1" smtClean="0"/>
              <a:t>n – порядок числа. 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755650" y="260350"/>
            <a:ext cx="8388350" cy="6121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  Примеры: 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1. Мантисса числа 64.5 – это число 0.645, а порядок – число 2, так как 64.5 = 0.645*10 степень (2). </a:t>
            </a:r>
          </a:p>
          <a:p>
            <a:pPr>
              <a:buFontTx/>
              <a:buNone/>
            </a:pPr>
            <a:r>
              <a:rPr lang="ru-RU" sz="2800" b="1" smtClean="0"/>
              <a:t>    2. Мантисса числа 0.0000012 – это число 0.12, а порядок – число  -5, потому что 0.0000012= =0.12*10 степень(-5).</a:t>
            </a:r>
          </a:p>
          <a:p>
            <a:pPr>
              <a:buFontTx/>
              <a:buNone/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При представлении чисел с плавающей запятой часть разрядов ячейки отводится для записи порядка числа, остальные разряды - для записи мантиссы. По одному разряду в каждой группе отводится для изображения знака порядка и знака мантиссы.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800" b="1" smtClean="0">
                <a:solidFill>
                  <a:srgbClr val="0000FF"/>
                </a:solidFill>
              </a:rPr>
              <a:t>Операции над  числами  с плавающей точкой.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21550" cy="3111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476250"/>
            <a:ext cx="7416800" cy="63817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Дано: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= 12,75;  В = 250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Найти: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С3 = А + В,  С4 = А – В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Формат – 32 двоичных разряда со смещенным порядком.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А(10) = 12,75 = А(16) = С.С;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В(10) = 250 = В(16) =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FA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Нормализация мантисс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0.CC;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40 + 1 = 41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0.FA;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40 + 2 = 42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Выравнивание характеристик: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∆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 =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pxA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pxB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= -1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m*A =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* 16 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-1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= 0.0CC;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pxA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= 41+ 1 = 42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C3 = A + B;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= 00 0CC000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= 00 FA0000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mC3 = 01 06C000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sz="2400" dirty="0" smtClean="0"/>
              <a:t>      </a:t>
            </a:r>
          </a:p>
        </p:txBody>
      </p:sp>
      <p:sp>
        <p:nvSpPr>
          <p:cNvPr id="30724" name="Содержимое 4"/>
          <p:cNvSpPr>
            <a:spLocks noGrp="1"/>
          </p:cNvSpPr>
          <p:nvPr>
            <p:ph sz="half" idx="2"/>
          </p:nvPr>
        </p:nvSpPr>
        <p:spPr>
          <a:xfrm>
            <a:off x="9144000" y="333375"/>
            <a:ext cx="252413" cy="6524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836613"/>
            <a:ext cx="6961188" cy="50307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Нормализация мантиссы результата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mxC3 = 00 106C00;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pxC3 = 42 + 1 = 43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Проверка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3(16) = 106,C = (C3) = 262,75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C3 = 0 1000011000100000110110000000000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C4 = A – B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= 00 0CC000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= 10 06000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mC3 = 10 12C000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pxC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= 42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Нормализация мантиссы результата: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С4 = 10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ED4000     pxC4 = 42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Проверка: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С4 =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 ED.4 = (C4) = - (14 * 16 + 13 * 1 + 4/16) = - 237, 25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C4=1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000010111011010100000000000000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841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116013" y="260350"/>
            <a:ext cx="7762875" cy="6192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rgbClr val="0000FF"/>
                </a:solidFill>
              </a:rPr>
              <a:t>Диапазоны значений целых чисел без знака</a:t>
            </a:r>
          </a:p>
          <a:p>
            <a:pPr>
              <a:buFontTx/>
              <a:buNone/>
            </a:pPr>
            <a:endParaRPr lang="ru-RU" b="1" smtClean="0"/>
          </a:p>
          <a:p>
            <a:pPr>
              <a:buFontTx/>
              <a:buNone/>
            </a:pPr>
            <a:endParaRPr lang="ru-RU" b="1" smtClean="0"/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40200" y="1773238"/>
          <a:ext cx="247650" cy="739140"/>
        </p:xfrm>
        <a:graphic>
          <a:graphicData uri="http://schemas.openxmlformats.org/drawingml/2006/table">
            <a:tbl>
              <a:tblPr/>
              <a:tblGrid>
                <a:gridCol w="24765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F0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F0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31913" y="1268413"/>
          <a:ext cx="7343775" cy="4053270"/>
        </p:xfrm>
        <a:graphic>
          <a:graphicData uri="http://schemas.openxmlformats.org/drawingml/2006/table">
            <a:tbl>
              <a:tblPr/>
              <a:tblGrid>
                <a:gridCol w="2760662"/>
                <a:gridCol w="2578100"/>
                <a:gridCol w="2005013"/>
              </a:tblGrid>
              <a:tr h="992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числа в байтах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 с порядком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Обычная запись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0 ... 2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0 ... 255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0 ... 2</a:t>
                      </a: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0 ... 65535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0" marR="9525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Содержимое 7"/>
          <p:cNvPicPr>
            <a:picLocks noGrp="1"/>
          </p:cNvPicPr>
          <p:nvPr>
            <p:ph idx="1"/>
          </p:nvPr>
        </p:nvPicPr>
        <p:blipFill>
          <a:blip r:embed="rId2" cstate="email"/>
          <a:srcRect l="12346" t="2283" r="12933" b="5595"/>
          <a:stretch>
            <a:fillRect/>
          </a:stretch>
        </p:blipFill>
        <p:spPr>
          <a:xfrm>
            <a:off x="1042988" y="260350"/>
            <a:ext cx="7850187" cy="629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 l="12346" r="12453" b="5312"/>
          <a:stretch>
            <a:fillRect/>
          </a:stretch>
        </p:blipFill>
        <p:spPr>
          <a:xfrm>
            <a:off x="1116013" y="260350"/>
            <a:ext cx="7777162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44675"/>
            <a:ext cx="7620000" cy="4114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mtClean="0"/>
              <a:t>      </a:t>
            </a:r>
          </a:p>
        </p:txBody>
      </p:sp>
      <p:sp>
        <p:nvSpPr>
          <p:cNvPr id="3481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341438"/>
            <a:ext cx="7921625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60350"/>
            <a:ext cx="7921625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1331913" y="3573463"/>
            <a:ext cx="727233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ru-RU" sz="3200" baseline="-25000"/>
          </a:p>
          <a:p>
            <a:endParaRPr lang="ru-RU" sz="3200"/>
          </a:p>
          <a:p>
            <a:endParaRPr lang="ru-RU"/>
          </a:p>
        </p:txBody>
      </p:sp>
      <p:pic>
        <p:nvPicPr>
          <p:cNvPr id="36869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60350"/>
            <a:ext cx="777716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60350"/>
            <a:ext cx="78486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3"/>
          <p:cNvSpPr>
            <a:spLocks noChangeArrowheads="1" noChangeShapeType="1" noTextEdit="1"/>
          </p:cNvSpPr>
          <p:nvPr/>
        </p:nvSpPr>
        <p:spPr bwMode="auto">
          <a:xfrm>
            <a:off x="1547813" y="836613"/>
            <a:ext cx="6985000" cy="35639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91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8353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 t="-1425"/>
          <a:stretch>
            <a:fillRect/>
          </a:stretch>
        </p:blipFill>
        <p:spPr>
          <a:xfrm>
            <a:off x="1116013" y="188913"/>
            <a:ext cx="7704137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60350"/>
            <a:ext cx="777716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9592" y="0"/>
            <a:ext cx="78486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66800" y="476250"/>
            <a:ext cx="7620000" cy="59055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Число 39</a:t>
            </a:r>
            <a:r>
              <a:rPr lang="ru-RU" b="1" baseline="-25000" dirty="0" smtClean="0"/>
              <a:t>10</a:t>
            </a:r>
            <a:r>
              <a:rPr lang="ru-RU" b="1" dirty="0" smtClean="0"/>
              <a:t> = 100111 </a:t>
            </a:r>
            <a:r>
              <a:rPr lang="ru-RU" b="1" baseline="-25000" dirty="0" smtClean="0"/>
              <a:t>2</a:t>
            </a:r>
            <a:r>
              <a:rPr lang="ru-RU" b="1" dirty="0" smtClean="0"/>
              <a:t> в </a:t>
            </a:r>
            <a:r>
              <a:rPr lang="ru-RU" b="1" i="1" dirty="0" smtClean="0"/>
              <a:t>однобайтовом</a:t>
            </a:r>
            <a:r>
              <a:rPr lang="ru-RU" b="1" dirty="0" smtClean="0"/>
              <a:t> формате: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dirty="0" smtClean="0">
                <a:latin typeface="Calibri" pitchFamily="34" charset="0"/>
              </a:rPr>
              <a:t>Число 39</a:t>
            </a:r>
            <a:r>
              <a:rPr lang="ru-RU" b="1" baseline="-25000" dirty="0" smtClean="0">
                <a:latin typeface="Calibri" pitchFamily="34" charset="0"/>
              </a:rPr>
              <a:t>10</a:t>
            </a:r>
            <a:r>
              <a:rPr lang="ru-RU" b="1" dirty="0" smtClean="0">
                <a:latin typeface="Calibri" pitchFamily="34" charset="0"/>
              </a:rPr>
              <a:t> = 100111 </a:t>
            </a:r>
            <a:r>
              <a:rPr lang="ru-RU" b="1" baseline="-25000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 в </a:t>
            </a:r>
            <a:r>
              <a:rPr lang="ru-RU" b="1" i="1" dirty="0" err="1" smtClean="0">
                <a:latin typeface="Calibri" pitchFamily="34" charset="0"/>
              </a:rPr>
              <a:t>двубайтовом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формате:</a:t>
            </a:r>
          </a:p>
          <a:p>
            <a:pPr>
              <a:buFontTx/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ru-RU" b="1" dirty="0" smtClean="0">
                <a:latin typeface="Calibri" pitchFamily="34" charset="0"/>
              </a:rPr>
              <a:t>Число 65 535</a:t>
            </a:r>
            <a:r>
              <a:rPr lang="ru-RU" b="1" baseline="-25000" dirty="0" smtClean="0">
                <a:latin typeface="Calibri" pitchFamily="34" charset="0"/>
              </a:rPr>
              <a:t>10</a:t>
            </a:r>
            <a:r>
              <a:rPr lang="ru-RU" b="1" dirty="0" smtClean="0">
                <a:latin typeface="Calibri" pitchFamily="34" charset="0"/>
              </a:rPr>
              <a:t> = </a:t>
            </a:r>
            <a:r>
              <a:rPr lang="ru-RU" b="1" dirty="0" smtClean="0"/>
              <a:t>11111111 11111111</a:t>
            </a:r>
            <a:r>
              <a:rPr lang="ru-RU" b="1" baseline="-25000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 в </a:t>
            </a:r>
            <a:r>
              <a:rPr lang="ru-RU" b="1" i="1" dirty="0" err="1" smtClean="0">
                <a:latin typeface="Calibri" pitchFamily="34" charset="0"/>
              </a:rPr>
              <a:t>двубайтовом</a:t>
            </a:r>
            <a:r>
              <a:rPr lang="ru-RU" b="1" dirty="0" smtClean="0">
                <a:latin typeface="Calibri" pitchFamily="34" charset="0"/>
              </a:rPr>
              <a:t> формате:</a:t>
            </a:r>
          </a:p>
          <a:p>
            <a:pPr>
              <a:buFontTx/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484313"/>
            <a:ext cx="47021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149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5580063" y="1484313"/>
            <a:ext cx="0" cy="792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284538"/>
            <a:ext cx="695007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151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7164388" y="3284538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2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7596188" y="5589588"/>
            <a:ext cx="0" cy="792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5516563"/>
            <a:ext cx="7345362" cy="8651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0"/>
            <a:ext cx="7921625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388424" cy="5688632"/>
          </a:xfrm>
        </p:spPr>
        <p:txBody>
          <a:bodyPr/>
          <a:lstStyle/>
          <a:p>
            <a:r>
              <a:rPr lang="ru-RU" sz="2800" dirty="0" smtClean="0"/>
              <a:t>Информатика. Путеводитель </a:t>
            </a:r>
            <a:r>
              <a:rPr lang="ru-RU" sz="2800" dirty="0" err="1" smtClean="0"/>
              <a:t>абитурента</a:t>
            </a:r>
            <a:r>
              <a:rPr lang="ru-RU" sz="2800" dirty="0" smtClean="0"/>
              <a:t> и старшеклассника. Авт.-сост. Н.А. Подольская.- М.: Научно-технический центр «Университетский», 1998.-128 стр.</a:t>
            </a:r>
          </a:p>
          <a:p>
            <a:r>
              <a:rPr lang="ru-RU" sz="2800" dirty="0" smtClean="0"/>
              <a:t>Информатика 10 класс. Поурочные планы по учебнику Н.Д. </a:t>
            </a:r>
            <a:r>
              <a:rPr lang="ru-RU" sz="2800" dirty="0" err="1" smtClean="0"/>
              <a:t>Угриновича</a:t>
            </a:r>
            <a:r>
              <a:rPr lang="ru-RU" sz="2800" dirty="0" smtClean="0"/>
              <a:t> «Информатика и информационные технологии.10-11 классы. Составитель М.Г.Гилярова. Издательско-торговый дом «Корифей».Волгоград.2007.128 стр.</a:t>
            </a:r>
          </a:p>
          <a:p>
            <a:r>
              <a:rPr lang="en-US" sz="2800" dirty="0" smtClean="0">
                <a:hlinkClick r:id="rId2"/>
              </a:rPr>
              <a:t>http://pedsovet.su/load/14-1-0-3796</a:t>
            </a:r>
            <a:endParaRPr lang="ru-RU" sz="2800" dirty="0" smtClean="0"/>
          </a:p>
          <a:p>
            <a:r>
              <a:rPr lang="en-US" sz="2800" smtClean="0"/>
              <a:t>http://fcior.edu.ru/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5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900113" y="188913"/>
            <a:ext cx="8064500" cy="6408737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u="sng" smtClean="0"/>
              <a:t>    Целые числа со знаком         </a:t>
            </a:r>
            <a:r>
              <a:rPr lang="ru-RU" smtClean="0"/>
              <a:t>обычно занимают в памяти компьютера один, два или четыре байта, при этом самый левый (старший) разряд содержит информацию о знаке числа. Знак "плюс" кодируется нулем, а "минус" - единицей. </a:t>
            </a:r>
          </a:p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rgbClr val="0000FF"/>
                </a:solidFill>
              </a:rPr>
              <a:t>Диапазоны значений целых чисел со знаком</a:t>
            </a:r>
          </a:p>
          <a:p>
            <a:pPr>
              <a:buFontTx/>
              <a:buNone/>
            </a:pPr>
            <a:endParaRPr lang="ru-RU" b="1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250" y="4292600"/>
          <a:ext cx="6024563" cy="2230440"/>
        </p:xfrm>
        <a:graphic>
          <a:graphicData uri="http://schemas.openxmlformats.org/drawingml/2006/table">
            <a:tbl>
              <a:tblPr/>
              <a:tblGrid>
                <a:gridCol w="1681163"/>
                <a:gridCol w="2171700"/>
                <a:gridCol w="2171700"/>
              </a:tblGrid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числа в байтах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 с порядком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Обычная запись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-128 ... 127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-32768 ... 32767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2</a:t>
                      </a:r>
                      <a:r>
                        <a:rPr kumimoji="0" 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7474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-2147483648 ... 2147483647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9428" marR="89428" marT="44714" marB="44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0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60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66800" y="404813"/>
            <a:ext cx="7897813" cy="60483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Рассмотрим особенности записи целых чисел со знаком на примере </a:t>
            </a:r>
            <a:r>
              <a:rPr lang="ru-RU" b="1" smtClean="0"/>
              <a:t>однобайтового формата</a:t>
            </a:r>
            <a:r>
              <a:rPr lang="ru-RU" smtClean="0"/>
              <a:t>, при котором для знака отводится один разряд, а для цифр абсолютной величины - семь разрядов.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В компьютерной технике применяются три формы записи (кодирования) целых чисел со знаком: </a:t>
            </a:r>
            <a:r>
              <a:rPr lang="ru-RU" b="1" i="1" smtClean="0"/>
              <a:t>прямой</a:t>
            </a:r>
            <a:r>
              <a:rPr lang="ru-RU" b="1" smtClean="0"/>
              <a:t> код, </a:t>
            </a:r>
            <a:r>
              <a:rPr lang="ru-RU" b="1" i="1" smtClean="0"/>
              <a:t>обратный</a:t>
            </a:r>
            <a:r>
              <a:rPr lang="ru-RU" b="1" smtClean="0"/>
              <a:t> код, </a:t>
            </a:r>
            <a:r>
              <a:rPr lang="ru-RU" b="1" i="1" smtClean="0"/>
              <a:t>дополнительный</a:t>
            </a:r>
            <a:r>
              <a:rPr lang="ru-RU" b="1" smtClean="0"/>
              <a:t> код.</a:t>
            </a:r>
            <a:endParaRPr lang="ru-RU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3429000"/>
            <a:ext cx="6634163" cy="463550"/>
          </a:xfrm>
          <a:prstGeom prst="rect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66800" y="333375"/>
            <a:ext cx="7620000" cy="553402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u="sng" smtClean="0"/>
              <a:t>  </a:t>
            </a:r>
            <a:r>
              <a:rPr lang="ru-RU" b="1" i="1" u="sng" smtClean="0">
                <a:solidFill>
                  <a:srgbClr val="0000FF"/>
                </a:solidFill>
              </a:rPr>
              <a:t>Положительные числа</a:t>
            </a:r>
            <a:r>
              <a:rPr lang="ru-RU" b="1" smtClean="0">
                <a:solidFill>
                  <a:srgbClr val="0000FF"/>
                </a:solidFill>
              </a:rPr>
              <a:t> </a:t>
            </a:r>
            <a:r>
              <a:rPr lang="ru-RU" b="1" smtClean="0"/>
              <a:t>в прямом, обратном и дополнительном кодах изображаются </a:t>
            </a:r>
            <a:r>
              <a:rPr lang="ru-RU" b="1" u="sng" smtClean="0"/>
              <a:t>одинаково</a:t>
            </a:r>
            <a:r>
              <a:rPr lang="ru-RU" b="1" smtClean="0"/>
              <a:t> - двоичными кодами с цифрой 0 в знаковом разряде</a:t>
            </a:r>
            <a:r>
              <a:rPr lang="ru-RU" smtClean="0"/>
              <a:t>. </a:t>
            </a:r>
          </a:p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b="1" i="1" u="sng" smtClean="0">
                <a:solidFill>
                  <a:srgbClr val="0000FF"/>
                </a:solidFill>
              </a:rPr>
              <a:t>Отрицательные числа</a:t>
            </a:r>
            <a:r>
              <a:rPr lang="ru-RU" i="1" u="sng" smtClean="0">
                <a:solidFill>
                  <a:srgbClr val="0000FF"/>
                </a:solidFill>
              </a:rPr>
              <a:t> </a:t>
            </a:r>
            <a:r>
              <a:rPr lang="ru-RU" b="1" smtClean="0"/>
              <a:t>в прямом, обратном и дополнительном кодах имеют </a:t>
            </a:r>
            <a:r>
              <a:rPr lang="ru-RU" b="1" u="sng" smtClean="0"/>
              <a:t>разное</a:t>
            </a:r>
            <a:r>
              <a:rPr lang="ru-RU" b="1" smtClean="0"/>
              <a:t> изображение. </a:t>
            </a:r>
          </a:p>
          <a:p>
            <a:pPr>
              <a:buFontTx/>
              <a:buNone/>
            </a:pPr>
            <a:r>
              <a:rPr lang="ru-RU" smtClean="0"/>
              <a:t>   1</a:t>
            </a:r>
            <a:r>
              <a:rPr lang="ru-RU" smtClean="0">
                <a:solidFill>
                  <a:srgbClr val="0000FF"/>
                </a:solidFill>
              </a:rPr>
              <a:t>. </a:t>
            </a:r>
            <a:r>
              <a:rPr lang="ru-RU" b="1" smtClean="0">
                <a:solidFill>
                  <a:srgbClr val="0000FF"/>
                </a:solidFill>
              </a:rPr>
              <a:t>Прямой код</a:t>
            </a:r>
            <a:r>
              <a:rPr lang="ru-RU" smtClean="0"/>
              <a:t>. </a:t>
            </a:r>
            <a:r>
              <a:rPr lang="ru-RU" b="1" smtClean="0"/>
              <a:t>В знаковый разряд помещается цифра 1, а в разряды цифровой части числа - двоичный код его абсолютной величины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111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066800" y="765175"/>
            <a:ext cx="7620000" cy="547211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2. </a:t>
            </a:r>
            <a:r>
              <a:rPr lang="ru-RU" b="1" smtClean="0">
                <a:solidFill>
                  <a:srgbClr val="0000FF"/>
                </a:solidFill>
              </a:rPr>
              <a:t>Обратный код</a:t>
            </a:r>
            <a:r>
              <a:rPr lang="ru-RU" smtClean="0">
                <a:solidFill>
                  <a:srgbClr val="0000FF"/>
                </a:solidFill>
              </a:rPr>
              <a:t>. </a:t>
            </a:r>
            <a:r>
              <a:rPr lang="ru-RU" b="1" smtClean="0"/>
              <a:t>Получается инвертированием всех цифр двоичного кода абсолютной величины числа, включая разряд знака: нули заменяются единицами, а единицы –нулями.</a:t>
            </a:r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  3. </a:t>
            </a:r>
            <a:r>
              <a:rPr lang="ru-RU" b="1" smtClean="0">
                <a:solidFill>
                  <a:srgbClr val="0000FF"/>
                </a:solidFill>
              </a:rPr>
              <a:t>Дополнительный код</a:t>
            </a:r>
            <a:r>
              <a:rPr lang="ru-RU" smtClean="0">
                <a:solidFill>
                  <a:srgbClr val="0000FF"/>
                </a:solidFill>
              </a:rPr>
              <a:t>. </a:t>
            </a:r>
            <a:r>
              <a:rPr lang="ru-RU" b="1" smtClean="0"/>
              <a:t>Получается образованием обратного кода с последующим прибавлением единицы к его младшему разряду.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81000"/>
            <a:ext cx="7920037" cy="6000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Формы записи  целых положительных чисел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16113"/>
            <a:ext cx="7620000" cy="9366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187624" y="1268760"/>
          <a:ext cx="7560840" cy="157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196975"/>
          <a:ext cx="7704853" cy="1825416"/>
        </p:xfrm>
        <a:graphic>
          <a:graphicData uri="http://schemas.openxmlformats.org/drawingml/2006/table">
            <a:tbl>
              <a:tblPr/>
              <a:tblGrid>
                <a:gridCol w="1498166"/>
                <a:gridCol w="1426825"/>
                <a:gridCol w="1683518"/>
                <a:gridCol w="1512168"/>
                <a:gridCol w="1584176"/>
              </a:tblGrid>
              <a:tr h="725156">
                <a:tc>
                  <a:txBody>
                    <a:bodyPr/>
                    <a:lstStyle/>
                    <a:p>
                      <a:r>
                        <a:rPr lang="ru-RU" sz="1600" dirty="0"/>
                        <a:t>Десятичное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представление 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Двоичное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представление 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в прямом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в обратном 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Представление дополнительном коде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3">
                <a:tc>
                  <a:txBody>
                    <a:bodyPr/>
                    <a:lstStyle/>
                    <a:p>
                      <a:r>
                        <a:rPr lang="ru-RU" sz="1800" b="1" dirty="0"/>
                        <a:t>23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10111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00010111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00010111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00010111</a:t>
                      </a:r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127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1111111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01111111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01111111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01111111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00000001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00000001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00000001</a:t>
                      </a:r>
                      <a:endParaRPr lang="ru-RU" sz="1800" b="1" dirty="0"/>
                    </a:p>
                  </a:txBody>
                  <a:tcPr marL="67733" marR="67733" marT="33867" marB="338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50" y="3429000"/>
          <a:ext cx="3671784" cy="157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973"/>
                <a:gridCol w="458973"/>
                <a:gridCol w="458973"/>
                <a:gridCol w="458973"/>
                <a:gridCol w="458973"/>
                <a:gridCol w="458973"/>
                <a:gridCol w="458973"/>
                <a:gridCol w="458973"/>
              </a:tblGrid>
              <a:tr h="525760">
                <a:tc gridSpan="8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Число 23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=10111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l"/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</a:rPr>
                        <a:t>прямой, обратный и дополнительный код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383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«+»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19700" y="3429000"/>
          <a:ext cx="3528392" cy="157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  <a:gridCol w="441049"/>
              </a:tblGrid>
              <a:tr h="634135">
                <a:tc gridSpan="8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Число 127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=1111111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l"/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</a:rPr>
                        <a:t>прямой, обратный и дополнительный код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390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«+»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363" name="Прямоугольник 7"/>
          <p:cNvSpPr>
            <a:spLocks noChangeArrowheads="1"/>
          </p:cNvSpPr>
          <p:nvPr/>
        </p:nvSpPr>
        <p:spPr bwMode="auto">
          <a:xfrm>
            <a:off x="2124075" y="2997200"/>
            <a:ext cx="474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имеют одинаковое представление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27313" y="5094288"/>
          <a:ext cx="3744416" cy="157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603938">
                <a:tc gridSpan="8"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Число 1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=1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l"/>
                      <a:r>
                        <a:rPr lang="ru-RU" sz="2000" baseline="-25000" dirty="0" smtClean="0">
                          <a:solidFill>
                            <a:schemeClr val="tx1"/>
                          </a:solidFill>
                        </a:rPr>
                        <a:t>прямой, обратный и дополнительный код</a:t>
                      </a:r>
                      <a:endParaRPr lang="ru-RU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181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«+»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6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4B332B"/>
      </a:hlink>
      <a:folHlink>
        <a:srgbClr val="6E3F36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724D42"/>
        </a:hlink>
        <a:folHlink>
          <a:srgbClr val="AB6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5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30211C"/>
        </a:hlink>
        <a:folHlink>
          <a:srgbClr val="6E3F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6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4B332B"/>
        </a:hlink>
        <a:folHlink>
          <a:srgbClr val="6E3F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2622</TotalTime>
  <Words>1754</Words>
  <Application>Microsoft Office PowerPoint</Application>
  <PresentationFormat>Экран (4:3)</PresentationFormat>
  <Paragraphs>353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Тетрадь</vt:lpstr>
      <vt:lpstr>Слайд 1</vt:lpstr>
      <vt:lpstr>Как представляются в компьютере целые числа?</vt:lpstr>
      <vt:lpstr>Слайд 3</vt:lpstr>
      <vt:lpstr>Слайд 4</vt:lpstr>
      <vt:lpstr>Слайд 5</vt:lpstr>
      <vt:lpstr>Слайд 6</vt:lpstr>
      <vt:lpstr>Слайд 7</vt:lpstr>
      <vt:lpstr>Слайд 8</vt:lpstr>
      <vt:lpstr>Формы записи  целых положительных чисел</vt:lpstr>
      <vt:lpstr>Формы записи  целых отрицательных чисел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</vt:lpstr>
      <vt:lpstr>Представление чисел  с плавающей точкой.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Даша</cp:lastModifiedBy>
  <cp:revision>198</cp:revision>
  <dcterms:created xsi:type="dcterms:W3CDTF">1601-01-01T00:00:00Z</dcterms:created>
  <dcterms:modified xsi:type="dcterms:W3CDTF">2013-05-15T04:22:42Z</dcterms:modified>
</cp:coreProperties>
</file>