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0586EDFD-CA41-42F8-A691-86691927D816}" type="datetimeFigureOut">
              <a:rPr lang="ru-RU"/>
              <a:pPr>
                <a:defRPr/>
              </a:pPr>
              <a:t>20.06.2013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D605B16A-9314-4C87-A9DE-430E1A47895B}"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32D301B7-8DA6-41A8-909D-D71AAF547BA6}" type="datetimeFigureOut">
              <a:rPr lang="ru-RU"/>
              <a:pPr>
                <a:defRPr/>
              </a:pPr>
              <a:t>20.06.2013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436CFCBD-A526-4268-929A-ECF65A5FCFEE}"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16652A96-2CCB-4E95-93D5-5AAD546E36BE}" type="datetimeFigureOut">
              <a:rPr lang="ru-RU"/>
              <a:pPr>
                <a:defRPr/>
              </a:pPr>
              <a:t>20.06.2013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A0652F63-C8C1-4A92-815E-AF806CCDC23A}"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FCCDA78F-ED12-49A8-B8A4-7163F4C5BDD5}" type="datetimeFigureOut">
              <a:rPr lang="ru-RU"/>
              <a:pPr>
                <a:defRPr/>
              </a:pPr>
              <a:t>20.06.2013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B46F5816-EB9C-47C5-9C1E-82170233C5BF}"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2469435F-0E4C-4601-99D5-8BE17A002023}" type="datetimeFigureOut">
              <a:rPr lang="ru-RU"/>
              <a:pPr>
                <a:defRPr/>
              </a:pPr>
              <a:t>20.06.2013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227FCCB9-8A36-4A3A-80FD-699C2C603CEC}"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726546EA-D6E2-49D2-B960-C7529D445537}" type="datetimeFigureOut">
              <a:rPr lang="ru-RU"/>
              <a:pPr>
                <a:defRPr/>
              </a:pPr>
              <a:t>20.06.2013</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C664080E-6830-4A08-BFB1-E3792126D817}"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2C200CA5-8D67-438C-85B1-2B1DABCC38C9}" type="datetimeFigureOut">
              <a:rPr lang="ru-RU"/>
              <a:pPr>
                <a:defRPr/>
              </a:pPr>
              <a:t>20.06.2013</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3A85F5B1-4C61-48F9-80D9-6CDE68096B3B}"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C2E0EE9A-CEDC-48E7-B57A-7EB369E9D82F}" type="datetimeFigureOut">
              <a:rPr lang="ru-RU"/>
              <a:pPr>
                <a:defRPr/>
              </a:pPr>
              <a:t>20.06.2013</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D5628987-9F8B-4417-8C48-4492908FA8EE}"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499CEADA-DA47-4F72-A0ED-D3099D6F5F85}" type="datetimeFigureOut">
              <a:rPr lang="ru-RU"/>
              <a:pPr>
                <a:defRPr/>
              </a:pPr>
              <a:t>20.06.2013</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9A73CC4A-1247-49E3-870B-30BAE16C19EE}"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BE2EBB5B-8CAF-4B4C-AD07-5B04BD966B23}" type="datetimeFigureOut">
              <a:rPr lang="ru-RU"/>
              <a:pPr>
                <a:defRPr/>
              </a:pPr>
              <a:t>20.06.2013</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0F2CE612-85DD-4842-9DC2-B4C88EF33DFD}"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65A1AD5D-0DD2-4A42-9D3B-08342E915A3D}" type="datetimeFigureOut">
              <a:rPr lang="ru-RU"/>
              <a:pPr>
                <a:defRPr/>
              </a:pPr>
              <a:t>20.06.2013</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BBD65DE8-EDAA-4CE7-953B-504CA37E4730}"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A9A59FAC-BD4F-4FAD-A6B7-A17496552CFD}" type="datetimeFigureOut">
              <a:rPr lang="ru-RU"/>
              <a:pPr>
                <a:defRPr/>
              </a:pPr>
              <a:t>20.06.2013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4604DFBD-9C13-4F67-BF31-083B43782EA6}"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Заголовок 1"/>
          <p:cNvSpPr>
            <a:spLocks noGrp="1"/>
          </p:cNvSpPr>
          <p:nvPr>
            <p:ph type="ctrTitle"/>
          </p:nvPr>
        </p:nvSpPr>
        <p:spPr/>
        <p:txBody>
          <a:bodyPr/>
          <a:lstStyle/>
          <a:p>
            <a:pPr eaLnBrk="1" hangingPunct="1"/>
            <a:r>
              <a:rPr lang="ru-RU" dirty="0" smtClean="0"/>
              <a:t>Носители информации: </a:t>
            </a:r>
            <a:br>
              <a:rPr lang="ru-RU" dirty="0" smtClean="0"/>
            </a:br>
            <a:r>
              <a:rPr lang="ru-RU" dirty="0" smtClean="0"/>
              <a:t>краткая история </a:t>
            </a:r>
          </a:p>
        </p:txBody>
      </p:sp>
      <p:sp>
        <p:nvSpPr>
          <p:cNvPr id="3" name="Подзаголовок 2"/>
          <p:cNvSpPr>
            <a:spLocks noGrp="1"/>
          </p:cNvSpPr>
          <p:nvPr>
            <p:ph type="subTitle" idx="1"/>
          </p:nvPr>
        </p:nvSpPr>
        <p:spPr>
          <a:xfrm>
            <a:off x="357188" y="285750"/>
            <a:ext cx="8429625" cy="1214438"/>
          </a:xfrm>
        </p:spPr>
        <p:txBody>
          <a:bodyPr rtlCol="0">
            <a:normAutofit/>
          </a:bodyPr>
          <a:lstStyle/>
          <a:p>
            <a:pPr eaLnBrk="1" fontAlgn="auto" hangingPunct="1">
              <a:spcBef>
                <a:spcPts val="0"/>
              </a:spcBef>
              <a:spcAft>
                <a:spcPts val="0"/>
              </a:spcAft>
              <a:buFont typeface="Arial" pitchFamily="34" charset="0"/>
              <a:buNone/>
              <a:defRPr/>
            </a:pPr>
            <a:endParaRPr lang="ru-RU" sz="2400" dirty="0" smtClean="0">
              <a:solidFill>
                <a:schemeClr val="tx1">
                  <a:lumMod val="65000"/>
                  <a:lumOff val="35000"/>
                </a:schemeClr>
              </a:solidFill>
            </a:endParaRPr>
          </a:p>
        </p:txBody>
      </p:sp>
      <p:sp>
        <p:nvSpPr>
          <p:cNvPr id="4" name="Подзаголовок 2"/>
          <p:cNvSpPr txBox="1">
            <a:spLocks/>
          </p:cNvSpPr>
          <p:nvPr/>
        </p:nvSpPr>
        <p:spPr bwMode="auto">
          <a:xfrm>
            <a:off x="4143375" y="4714875"/>
            <a:ext cx="4429125" cy="1214438"/>
          </a:xfrm>
          <a:prstGeom prst="rect">
            <a:avLst/>
          </a:prstGeom>
          <a:noFill/>
          <a:ln w="9525">
            <a:noFill/>
            <a:miter lim="800000"/>
            <a:headEnd/>
            <a:tailEnd/>
          </a:ln>
        </p:spPr>
        <p:txBody>
          <a:bodyPr>
            <a:normAutofit/>
          </a:bodyPr>
          <a:lstStyle/>
          <a:p>
            <a:pPr algn="r" fontAlgn="auto">
              <a:spcBef>
                <a:spcPts val="0"/>
              </a:spcBef>
              <a:spcAft>
                <a:spcPts val="0"/>
              </a:spcAft>
              <a:buFont typeface="Arial" pitchFamily="34" charset="0"/>
              <a:buNone/>
              <a:defRPr/>
            </a:pPr>
            <a:endParaRPr lang="ru-RU" sz="2400" dirty="0">
              <a:solidFill>
                <a:schemeClr val="tx1">
                  <a:lumMod val="65000"/>
                  <a:lumOff val="35000"/>
                </a:schemeClr>
              </a:solidFill>
              <a:latin typeface="+mn-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eaLnBrk="1" fontAlgn="auto" hangingPunct="1">
              <a:spcAft>
                <a:spcPts val="0"/>
              </a:spcAft>
              <a:defRPr/>
            </a:pPr>
            <a:r>
              <a:rPr lang="ru-RU" b="1" dirty="0" smtClean="0"/>
              <a:t>Береста - широкое распространение с 12 века</a:t>
            </a:r>
            <a:endParaRPr lang="ru-RU" dirty="0" smtClean="0"/>
          </a:p>
        </p:txBody>
      </p:sp>
      <p:sp>
        <p:nvSpPr>
          <p:cNvPr id="11267" name="Содержимое 3"/>
          <p:cNvSpPr>
            <a:spLocks noGrp="1"/>
          </p:cNvSpPr>
          <p:nvPr>
            <p:ph sz="half" idx="1"/>
          </p:nvPr>
        </p:nvSpPr>
        <p:spPr>
          <a:xfrm>
            <a:off x="214313" y="1571625"/>
            <a:ext cx="4000500" cy="5072063"/>
          </a:xfrm>
        </p:spPr>
        <p:txBody>
          <a:bodyPr/>
          <a:lstStyle/>
          <a:p>
            <a:pPr marL="0" indent="0" algn="ctr" eaLnBrk="1" hangingPunct="1">
              <a:buFont typeface="Arial" charset="0"/>
              <a:buNone/>
            </a:pPr>
            <a:r>
              <a:rPr lang="ru-RU" sz="2400" smtClean="0"/>
              <a:t>Берестяные грамоты использовались в Новогороде и были открыты учеными в 1951 году.</a:t>
            </a:r>
          </a:p>
          <a:p>
            <a:pPr marL="0" indent="0" algn="ctr" eaLnBrk="1" hangingPunct="1">
              <a:buFont typeface="Arial" charset="0"/>
              <a:buNone/>
            </a:pPr>
            <a:r>
              <a:rPr lang="ru-RU" sz="2400" smtClean="0"/>
              <a:t>Тексты берестяных писем выдавливались с помощью специального инструмента — стилоса, изготовленного из железа, бронзы или кости.</a:t>
            </a:r>
          </a:p>
        </p:txBody>
      </p:sp>
      <p:pic>
        <p:nvPicPr>
          <p:cNvPr id="11268" name="Picture 2" descr="Береста - широкое распространение с 12 века"/>
          <p:cNvPicPr>
            <a:picLocks noChangeAspect="1" noChangeArrowheads="1"/>
          </p:cNvPicPr>
          <p:nvPr/>
        </p:nvPicPr>
        <p:blipFill>
          <a:blip r:embed="rId2"/>
          <a:srcRect/>
          <a:stretch>
            <a:fillRect/>
          </a:stretch>
        </p:blipFill>
        <p:spPr bwMode="auto">
          <a:xfrm>
            <a:off x="5000625" y="1500188"/>
            <a:ext cx="3829050" cy="51562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eaLnBrk="1" fontAlgn="auto" hangingPunct="1">
              <a:spcAft>
                <a:spcPts val="0"/>
              </a:spcAft>
              <a:defRPr/>
            </a:pPr>
            <a:r>
              <a:rPr lang="ru-RU" b="1" dirty="0" smtClean="0"/>
              <a:t>Перфокарты - появились в 1804 году, запатентованы в 1884 году</a:t>
            </a:r>
            <a:endParaRPr lang="ru-RU" dirty="0" smtClean="0"/>
          </a:p>
        </p:txBody>
      </p:sp>
      <p:sp>
        <p:nvSpPr>
          <p:cNvPr id="12291" name="Содержимое 3"/>
          <p:cNvSpPr>
            <a:spLocks noGrp="1"/>
          </p:cNvSpPr>
          <p:nvPr>
            <p:ph sz="half" idx="1"/>
          </p:nvPr>
        </p:nvSpPr>
        <p:spPr>
          <a:xfrm>
            <a:off x="214313" y="1500188"/>
            <a:ext cx="4000500" cy="5143500"/>
          </a:xfrm>
        </p:spPr>
        <p:txBody>
          <a:bodyPr/>
          <a:lstStyle/>
          <a:p>
            <a:pPr marL="0" indent="0" algn="ctr" eaLnBrk="1" hangingPunct="1">
              <a:buFont typeface="Arial" charset="0"/>
              <a:buNone/>
            </a:pPr>
            <a:r>
              <a:rPr lang="ru-RU" sz="2400" smtClean="0"/>
              <a:t>Появление перфокарт в основном связывается с именем Германа Холлерита, который применил их для проведения переписи населения в США в 1890 году. Тем не менее первые перфокарты были созданы и использованы существенно раньше. Жозеф Мари Жаккард использовал их для того чтобы задавать рисунок ткани для своего ткацкого станка ещё в 1804 году.</a:t>
            </a:r>
          </a:p>
        </p:txBody>
      </p:sp>
      <p:pic>
        <p:nvPicPr>
          <p:cNvPr id="12292" name="Picture 2" descr="Перфокарты - появились в 1804 году, запатентованы в 1884 году"/>
          <p:cNvPicPr>
            <a:picLocks noChangeAspect="1" noChangeArrowheads="1"/>
          </p:cNvPicPr>
          <p:nvPr/>
        </p:nvPicPr>
        <p:blipFill>
          <a:blip r:embed="rId2"/>
          <a:srcRect/>
          <a:stretch>
            <a:fillRect/>
          </a:stretch>
        </p:blipFill>
        <p:spPr bwMode="auto">
          <a:xfrm>
            <a:off x="4929188" y="1428750"/>
            <a:ext cx="3810000" cy="2638425"/>
          </a:xfrm>
          <a:prstGeom prst="rect">
            <a:avLst/>
          </a:prstGeom>
          <a:noFill/>
          <a:ln w="9525">
            <a:noFill/>
            <a:miter lim="800000"/>
            <a:headEnd/>
            <a:tailEnd/>
          </a:ln>
        </p:spPr>
      </p:pic>
      <p:pic>
        <p:nvPicPr>
          <p:cNvPr id="12293" name="Picture 4" descr="Перфокарты - появились в 1804 году, запатентованы в 1884 году"/>
          <p:cNvPicPr>
            <a:picLocks noChangeAspect="1" noChangeArrowheads="1"/>
          </p:cNvPicPr>
          <p:nvPr/>
        </p:nvPicPr>
        <p:blipFill>
          <a:blip r:embed="rId3"/>
          <a:srcRect/>
          <a:stretch>
            <a:fillRect/>
          </a:stretch>
        </p:blipFill>
        <p:spPr bwMode="auto">
          <a:xfrm>
            <a:off x="4929188" y="4071938"/>
            <a:ext cx="3810000" cy="276225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Заголовок 1"/>
          <p:cNvSpPr>
            <a:spLocks noGrp="1"/>
          </p:cNvSpPr>
          <p:nvPr>
            <p:ph type="title"/>
          </p:nvPr>
        </p:nvSpPr>
        <p:spPr/>
        <p:txBody>
          <a:bodyPr/>
          <a:lstStyle/>
          <a:p>
            <a:pPr eaLnBrk="1" hangingPunct="1"/>
            <a:r>
              <a:rPr lang="ru-RU" b="1" smtClean="0"/>
              <a:t>Перфоленты - 1846 год</a:t>
            </a:r>
            <a:endParaRPr lang="ru-RU" smtClean="0"/>
          </a:p>
        </p:txBody>
      </p:sp>
      <p:sp>
        <p:nvSpPr>
          <p:cNvPr id="13315" name="Содержимое 3"/>
          <p:cNvSpPr>
            <a:spLocks noGrp="1"/>
          </p:cNvSpPr>
          <p:nvPr>
            <p:ph sz="half" idx="1"/>
          </p:nvPr>
        </p:nvSpPr>
        <p:spPr>
          <a:xfrm>
            <a:off x="214313" y="1500188"/>
            <a:ext cx="8643937" cy="5143500"/>
          </a:xfrm>
        </p:spPr>
        <p:txBody>
          <a:bodyPr/>
          <a:lstStyle/>
          <a:p>
            <a:pPr marL="0" indent="0" algn="ctr" eaLnBrk="1" hangingPunct="1">
              <a:buFont typeface="Arial" charset="0"/>
              <a:buNone/>
            </a:pPr>
            <a:r>
              <a:rPr lang="ru-RU" sz="2400" smtClean="0"/>
              <a:t>Перфолента впервые появилась в 1846 году и использовалась для того, чтобы посылать телеграммы</a:t>
            </a:r>
          </a:p>
        </p:txBody>
      </p:sp>
      <p:pic>
        <p:nvPicPr>
          <p:cNvPr id="13316" name="Picture 2" descr="Перфоленты - 1846 год"/>
          <p:cNvPicPr>
            <a:picLocks noChangeAspect="1" noChangeArrowheads="1"/>
          </p:cNvPicPr>
          <p:nvPr/>
        </p:nvPicPr>
        <p:blipFill>
          <a:blip r:embed="rId2"/>
          <a:srcRect/>
          <a:stretch>
            <a:fillRect/>
          </a:stretch>
        </p:blipFill>
        <p:spPr bwMode="auto">
          <a:xfrm>
            <a:off x="1262063" y="2357438"/>
            <a:ext cx="6881812" cy="4181475"/>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Заголовок 1"/>
          <p:cNvSpPr>
            <a:spLocks noGrp="1"/>
          </p:cNvSpPr>
          <p:nvPr>
            <p:ph type="title"/>
          </p:nvPr>
        </p:nvSpPr>
        <p:spPr/>
        <p:txBody>
          <a:bodyPr/>
          <a:lstStyle/>
          <a:p>
            <a:pPr eaLnBrk="1" hangingPunct="1"/>
            <a:r>
              <a:rPr lang="ru-RU" b="1" smtClean="0"/>
              <a:t>Магнитная лента - 50-е годы</a:t>
            </a:r>
            <a:endParaRPr lang="ru-RU" smtClean="0"/>
          </a:p>
        </p:txBody>
      </p:sp>
      <p:sp>
        <p:nvSpPr>
          <p:cNvPr id="14339" name="Содержимое 3"/>
          <p:cNvSpPr>
            <a:spLocks noGrp="1"/>
          </p:cNvSpPr>
          <p:nvPr>
            <p:ph sz="half" idx="1"/>
          </p:nvPr>
        </p:nvSpPr>
        <p:spPr>
          <a:xfrm>
            <a:off x="214313" y="1500188"/>
            <a:ext cx="8572500" cy="1214437"/>
          </a:xfrm>
        </p:spPr>
        <p:txBody>
          <a:bodyPr/>
          <a:lstStyle/>
          <a:p>
            <a:pPr marL="0" indent="0" algn="ctr" eaLnBrk="1" hangingPunct="1">
              <a:buFont typeface="Arial" charset="0"/>
              <a:buNone/>
            </a:pPr>
            <a:r>
              <a:rPr lang="ru-RU" sz="2300" smtClean="0"/>
              <a:t>В 1952 году магнитная лента была использована для хранения, записи и считывания информации в компьютере IBM System 701.</a:t>
            </a:r>
          </a:p>
          <a:p>
            <a:pPr marL="0" indent="0" algn="ctr" eaLnBrk="1" hangingPunct="1">
              <a:buFont typeface="Arial" charset="0"/>
              <a:buNone/>
            </a:pPr>
            <a:r>
              <a:rPr lang="ru-RU" sz="2300" smtClean="0"/>
              <a:t>Далее магнитная лента получила огромное признание и распространённость в форме компакт-кассет.</a:t>
            </a:r>
          </a:p>
          <a:p>
            <a:pPr marL="0" indent="0" algn="ctr" eaLnBrk="1" hangingPunct="1">
              <a:buFont typeface="Arial" charset="0"/>
              <a:buNone/>
            </a:pPr>
            <a:endParaRPr lang="ru-RU" sz="2300" smtClean="0"/>
          </a:p>
        </p:txBody>
      </p:sp>
      <p:pic>
        <p:nvPicPr>
          <p:cNvPr id="14340" name="Picture 2" descr="Магнитная лента - 50-е годы"/>
          <p:cNvPicPr>
            <a:picLocks noChangeAspect="1" noChangeArrowheads="1"/>
          </p:cNvPicPr>
          <p:nvPr/>
        </p:nvPicPr>
        <p:blipFill>
          <a:blip r:embed="rId2"/>
          <a:srcRect/>
          <a:stretch>
            <a:fillRect/>
          </a:stretch>
        </p:blipFill>
        <p:spPr bwMode="auto">
          <a:xfrm>
            <a:off x="357188" y="3441700"/>
            <a:ext cx="3143250" cy="3035300"/>
          </a:xfrm>
          <a:prstGeom prst="rect">
            <a:avLst/>
          </a:prstGeom>
          <a:noFill/>
          <a:ln w="9525">
            <a:noFill/>
            <a:miter lim="800000"/>
            <a:headEnd/>
            <a:tailEnd/>
          </a:ln>
        </p:spPr>
      </p:pic>
      <p:pic>
        <p:nvPicPr>
          <p:cNvPr id="14341" name="Picture 4" descr="Носители информации: краткая история в картинках"/>
          <p:cNvPicPr>
            <a:picLocks noChangeAspect="1" noChangeArrowheads="1"/>
          </p:cNvPicPr>
          <p:nvPr/>
        </p:nvPicPr>
        <p:blipFill>
          <a:blip r:embed="rId3"/>
          <a:srcRect/>
          <a:stretch>
            <a:fillRect/>
          </a:stretch>
        </p:blipFill>
        <p:spPr bwMode="auto">
          <a:xfrm>
            <a:off x="3857625" y="3209925"/>
            <a:ext cx="5095875" cy="3414713"/>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Заголовок 1"/>
          <p:cNvSpPr>
            <a:spLocks noGrp="1"/>
          </p:cNvSpPr>
          <p:nvPr>
            <p:ph type="title"/>
          </p:nvPr>
        </p:nvSpPr>
        <p:spPr/>
        <p:txBody>
          <a:bodyPr/>
          <a:lstStyle/>
          <a:p>
            <a:pPr eaLnBrk="1" hangingPunct="1"/>
            <a:r>
              <a:rPr lang="ru-RU" b="1" smtClean="0"/>
              <a:t>Магнитные диски - 50-е годы</a:t>
            </a:r>
            <a:endParaRPr lang="ru-RU" smtClean="0"/>
          </a:p>
        </p:txBody>
      </p:sp>
      <p:sp>
        <p:nvSpPr>
          <p:cNvPr id="15363" name="Содержимое 3"/>
          <p:cNvSpPr>
            <a:spLocks noGrp="1"/>
          </p:cNvSpPr>
          <p:nvPr>
            <p:ph sz="half" idx="1"/>
          </p:nvPr>
        </p:nvSpPr>
        <p:spPr>
          <a:xfrm>
            <a:off x="214313" y="1500188"/>
            <a:ext cx="3143250" cy="5072062"/>
          </a:xfrm>
        </p:spPr>
        <p:txBody>
          <a:bodyPr/>
          <a:lstStyle/>
          <a:p>
            <a:pPr marL="0" indent="0" algn="ctr" eaLnBrk="1" hangingPunct="1">
              <a:buFont typeface="Arial" charset="0"/>
              <a:buNone/>
            </a:pPr>
            <a:r>
              <a:rPr lang="ru-RU" sz="2400" smtClean="0"/>
              <a:t>Магнитный диск был изобретен в компании IBM в начале 50-х годов.</a:t>
            </a:r>
          </a:p>
          <a:p>
            <a:pPr marL="0" indent="0" algn="ctr" eaLnBrk="1" hangingPunct="1">
              <a:buFont typeface="Arial" charset="0"/>
              <a:buNone/>
            </a:pPr>
            <a:endParaRPr lang="ru-RU" sz="2300" smtClean="0"/>
          </a:p>
        </p:txBody>
      </p:sp>
      <p:pic>
        <p:nvPicPr>
          <p:cNvPr id="15364" name="Picture 2" descr="Магнитные диски - 50-е годы"/>
          <p:cNvPicPr>
            <a:picLocks noChangeAspect="1" noChangeArrowheads="1"/>
          </p:cNvPicPr>
          <p:nvPr/>
        </p:nvPicPr>
        <p:blipFill>
          <a:blip r:embed="rId2"/>
          <a:srcRect/>
          <a:stretch>
            <a:fillRect/>
          </a:stretch>
        </p:blipFill>
        <p:spPr bwMode="auto">
          <a:xfrm>
            <a:off x="4714875" y="2211388"/>
            <a:ext cx="4157663" cy="4346575"/>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Заголовок 1"/>
          <p:cNvSpPr>
            <a:spLocks noGrp="1"/>
          </p:cNvSpPr>
          <p:nvPr>
            <p:ph type="title"/>
          </p:nvPr>
        </p:nvSpPr>
        <p:spPr/>
        <p:txBody>
          <a:bodyPr/>
          <a:lstStyle/>
          <a:p>
            <a:pPr eaLnBrk="1" hangingPunct="1"/>
            <a:r>
              <a:rPr lang="ru-RU" b="1" smtClean="0"/>
              <a:t>Гибкий диск - 1969 год</a:t>
            </a:r>
            <a:endParaRPr lang="ru-RU" smtClean="0"/>
          </a:p>
        </p:txBody>
      </p:sp>
      <p:sp>
        <p:nvSpPr>
          <p:cNvPr id="16387" name="Содержимое 3"/>
          <p:cNvSpPr>
            <a:spLocks noGrp="1"/>
          </p:cNvSpPr>
          <p:nvPr>
            <p:ph sz="half" idx="1"/>
          </p:nvPr>
        </p:nvSpPr>
        <p:spPr>
          <a:xfrm>
            <a:off x="214313" y="1500188"/>
            <a:ext cx="3143250" cy="5072062"/>
          </a:xfrm>
        </p:spPr>
        <p:txBody>
          <a:bodyPr/>
          <a:lstStyle/>
          <a:p>
            <a:pPr marL="0" indent="0" algn="ctr" eaLnBrk="1" hangingPunct="1">
              <a:buFont typeface="Arial" charset="0"/>
              <a:buNone/>
            </a:pPr>
            <a:r>
              <a:rPr lang="ru-RU" sz="2400" smtClean="0"/>
              <a:t>Первый, так называемый, гибкий диск был впервые представлен в 1969 году.</a:t>
            </a:r>
          </a:p>
          <a:p>
            <a:pPr marL="0" indent="0" algn="ctr" eaLnBrk="1" hangingPunct="1">
              <a:buFont typeface="Arial" charset="0"/>
              <a:buNone/>
            </a:pPr>
            <a:endParaRPr lang="ru-RU" sz="2300" smtClean="0"/>
          </a:p>
        </p:txBody>
      </p:sp>
      <p:pic>
        <p:nvPicPr>
          <p:cNvPr id="16388" name="Picture 2" descr="Гибкий диск - 1969 год"/>
          <p:cNvPicPr>
            <a:picLocks noChangeAspect="1" noChangeArrowheads="1"/>
          </p:cNvPicPr>
          <p:nvPr/>
        </p:nvPicPr>
        <p:blipFill>
          <a:blip r:embed="rId2"/>
          <a:srcRect/>
          <a:stretch>
            <a:fillRect/>
          </a:stretch>
        </p:blipFill>
        <p:spPr bwMode="auto">
          <a:xfrm>
            <a:off x="3440113" y="2500313"/>
            <a:ext cx="5370512" cy="3933825"/>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eaLnBrk="1" fontAlgn="auto" hangingPunct="1">
              <a:spcAft>
                <a:spcPts val="0"/>
              </a:spcAft>
              <a:defRPr/>
            </a:pPr>
            <a:r>
              <a:rPr lang="ru-RU" b="1" dirty="0" smtClean="0"/>
              <a:t>Жесткий диск - настоящее время</a:t>
            </a:r>
            <a:endParaRPr lang="ru-RU" dirty="0" smtClean="0"/>
          </a:p>
        </p:txBody>
      </p:sp>
      <p:sp>
        <p:nvSpPr>
          <p:cNvPr id="17411" name="Содержимое 3"/>
          <p:cNvSpPr>
            <a:spLocks noGrp="1"/>
          </p:cNvSpPr>
          <p:nvPr>
            <p:ph sz="half" idx="1"/>
          </p:nvPr>
        </p:nvSpPr>
        <p:spPr>
          <a:xfrm>
            <a:off x="214313" y="1500188"/>
            <a:ext cx="3143250" cy="5072062"/>
          </a:xfrm>
        </p:spPr>
        <p:txBody>
          <a:bodyPr/>
          <a:lstStyle/>
          <a:p>
            <a:pPr marL="0" indent="0" algn="ctr" eaLnBrk="1" hangingPunct="1">
              <a:buFont typeface="Arial" charset="0"/>
              <a:buNone/>
            </a:pPr>
            <a:r>
              <a:rPr lang="ru-RU" sz="2400" smtClean="0"/>
              <a:t>Вот мы и добрались до современности.</a:t>
            </a:r>
          </a:p>
          <a:p>
            <a:pPr marL="0" indent="0" algn="ctr" eaLnBrk="1" hangingPunct="1">
              <a:buFont typeface="Arial" charset="0"/>
              <a:buNone/>
            </a:pPr>
            <a:r>
              <a:rPr lang="ru-RU" sz="2400" smtClean="0"/>
              <a:t>Жесткий диск изобретен в 1956 году, но продолжает использоваться и постоянно совершенствоваться.</a:t>
            </a:r>
          </a:p>
        </p:txBody>
      </p:sp>
      <p:pic>
        <p:nvPicPr>
          <p:cNvPr id="17412" name="Picture 2" descr="Жесткий диск - настоящее время"/>
          <p:cNvPicPr>
            <a:picLocks noChangeAspect="1" noChangeArrowheads="1"/>
          </p:cNvPicPr>
          <p:nvPr/>
        </p:nvPicPr>
        <p:blipFill>
          <a:blip r:embed="rId2"/>
          <a:srcRect/>
          <a:stretch>
            <a:fillRect/>
          </a:stretch>
        </p:blipFill>
        <p:spPr bwMode="auto">
          <a:xfrm>
            <a:off x="3492500" y="1857375"/>
            <a:ext cx="5461000" cy="47244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eaLnBrk="1" fontAlgn="auto" hangingPunct="1">
              <a:spcAft>
                <a:spcPts val="0"/>
              </a:spcAft>
              <a:defRPr/>
            </a:pPr>
            <a:r>
              <a:rPr lang="ru-RU" b="1" dirty="0" err="1" smtClean="0"/>
              <a:t>Compact</a:t>
            </a:r>
            <a:r>
              <a:rPr lang="ru-RU" b="1" dirty="0" smtClean="0"/>
              <a:t> </a:t>
            </a:r>
            <a:r>
              <a:rPr lang="ru-RU" b="1" dirty="0" err="1" smtClean="0"/>
              <a:t>Disk</a:t>
            </a:r>
            <a:r>
              <a:rPr lang="ru-RU" b="1" dirty="0" smtClean="0"/>
              <a:t>, DVD - настоящее время</a:t>
            </a:r>
            <a:endParaRPr lang="ru-RU" dirty="0" smtClean="0"/>
          </a:p>
        </p:txBody>
      </p:sp>
      <p:sp>
        <p:nvSpPr>
          <p:cNvPr id="18435" name="Содержимое 3"/>
          <p:cNvSpPr>
            <a:spLocks noGrp="1"/>
          </p:cNvSpPr>
          <p:nvPr>
            <p:ph sz="half" idx="1"/>
          </p:nvPr>
        </p:nvSpPr>
        <p:spPr>
          <a:xfrm>
            <a:off x="214313" y="1500188"/>
            <a:ext cx="3143250" cy="5072062"/>
          </a:xfrm>
        </p:spPr>
        <p:txBody>
          <a:bodyPr/>
          <a:lstStyle/>
          <a:p>
            <a:pPr marL="0" indent="0" algn="ctr" eaLnBrk="1" hangingPunct="1">
              <a:buFont typeface="Arial" charset="0"/>
              <a:buNone/>
            </a:pPr>
            <a:r>
              <a:rPr lang="ru-RU" sz="2400" smtClean="0"/>
              <a:t>На самом деле CD И DVD это очень близкие технологии, отличающиеся не столько типом носителя, сколько технологией записи</a:t>
            </a:r>
          </a:p>
          <a:p>
            <a:pPr marL="0" indent="0" algn="ctr" eaLnBrk="1" hangingPunct="1">
              <a:buFont typeface="Arial" charset="0"/>
              <a:buNone/>
            </a:pPr>
            <a:endParaRPr lang="ru-RU" sz="2400" smtClean="0"/>
          </a:p>
        </p:txBody>
      </p:sp>
      <p:pic>
        <p:nvPicPr>
          <p:cNvPr id="18436" name="Picture 2" descr="Жесткий диск - настоящее время"/>
          <p:cNvPicPr>
            <a:picLocks noChangeAspect="1" noChangeArrowheads="1"/>
          </p:cNvPicPr>
          <p:nvPr/>
        </p:nvPicPr>
        <p:blipFill>
          <a:blip r:embed="rId2"/>
          <a:srcRect l="15707" r="14848"/>
          <a:stretch>
            <a:fillRect/>
          </a:stretch>
        </p:blipFill>
        <p:spPr bwMode="auto">
          <a:xfrm>
            <a:off x="3786188" y="1824038"/>
            <a:ext cx="5357812" cy="5033962"/>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Заголовок 1"/>
          <p:cNvSpPr>
            <a:spLocks noGrp="1"/>
          </p:cNvSpPr>
          <p:nvPr>
            <p:ph type="title"/>
          </p:nvPr>
        </p:nvSpPr>
        <p:spPr/>
        <p:txBody>
          <a:bodyPr/>
          <a:lstStyle/>
          <a:p>
            <a:pPr eaLnBrk="1" hangingPunct="1"/>
            <a:r>
              <a:rPr lang="en-US" b="1" smtClean="0"/>
              <a:t>Flash - </a:t>
            </a:r>
            <a:r>
              <a:rPr lang="ru-RU" b="1" smtClean="0"/>
              <a:t>настоящее время</a:t>
            </a:r>
            <a:endParaRPr lang="ru-RU" smtClean="0"/>
          </a:p>
        </p:txBody>
      </p:sp>
      <p:sp>
        <p:nvSpPr>
          <p:cNvPr id="19459" name="Содержимое 3"/>
          <p:cNvSpPr>
            <a:spLocks noGrp="1"/>
          </p:cNvSpPr>
          <p:nvPr>
            <p:ph sz="half" idx="1"/>
          </p:nvPr>
        </p:nvSpPr>
        <p:spPr>
          <a:xfrm>
            <a:off x="214313" y="1214438"/>
            <a:ext cx="8715375" cy="1643062"/>
          </a:xfrm>
        </p:spPr>
        <p:txBody>
          <a:bodyPr/>
          <a:lstStyle/>
          <a:p>
            <a:pPr marL="0" indent="0" algn="ctr" eaLnBrk="1" hangingPunct="1">
              <a:buFont typeface="Arial" charset="0"/>
              <a:buNone/>
            </a:pPr>
            <a:r>
              <a:rPr lang="ru-RU" sz="2400" smtClean="0"/>
              <a:t>Естественно здесь перечислены далеко не все придуманные и использованные человечеством носители информации. Часть видов носителей опущена специально (CD-R, Blue Ray, магнитные барабаны, лампы), а часть конечно просто забыта.</a:t>
            </a:r>
          </a:p>
          <a:p>
            <a:pPr marL="0" indent="0" algn="ctr" eaLnBrk="1" hangingPunct="1">
              <a:buFont typeface="Arial" charset="0"/>
              <a:buNone/>
            </a:pPr>
            <a:endParaRPr lang="ru-RU" sz="2400" smtClean="0"/>
          </a:p>
        </p:txBody>
      </p:sp>
      <p:pic>
        <p:nvPicPr>
          <p:cNvPr id="19460" name="Picture 2" descr="Flash - настоящее время"/>
          <p:cNvPicPr>
            <a:picLocks noChangeAspect="1" noChangeArrowheads="1"/>
          </p:cNvPicPr>
          <p:nvPr/>
        </p:nvPicPr>
        <p:blipFill>
          <a:blip r:embed="rId2"/>
          <a:srcRect/>
          <a:stretch>
            <a:fillRect/>
          </a:stretch>
        </p:blipFill>
        <p:spPr bwMode="auto">
          <a:xfrm>
            <a:off x="857250" y="3214688"/>
            <a:ext cx="7631113" cy="3281362"/>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Содержимое 2"/>
          <p:cNvSpPr>
            <a:spLocks noGrp="1"/>
          </p:cNvSpPr>
          <p:nvPr>
            <p:ph idx="1"/>
          </p:nvPr>
        </p:nvSpPr>
        <p:spPr>
          <a:xfrm>
            <a:off x="285750" y="214313"/>
            <a:ext cx="8572500" cy="6357937"/>
          </a:xfrm>
        </p:spPr>
        <p:txBody>
          <a:bodyPr/>
          <a:lstStyle/>
          <a:p>
            <a:pPr marL="0" indent="0" algn="ctr" eaLnBrk="1" hangingPunct="1">
              <a:buFont typeface="Arial" charset="0"/>
              <a:buNone/>
            </a:pPr>
            <a:r>
              <a:rPr lang="ru-RU" sz="3000" b="1" smtClean="0">
                <a:solidFill>
                  <a:srgbClr val="002060"/>
                </a:solidFill>
              </a:rPr>
              <a:t>Наша цивилизация немыслима в её сегодняшнем состоянии без носителей информации. Наша память ненадёжна, поэтому достаточно давно человечество придумало записывать мысли во всех видах. Носитель информации - это любое устройство предназначенное для записи и хранения информации.</a:t>
            </a:r>
          </a:p>
          <a:p>
            <a:pPr marL="0" indent="0" algn="ctr" eaLnBrk="1" hangingPunct="1">
              <a:spcBef>
                <a:spcPts val="1800"/>
              </a:spcBef>
              <a:buFont typeface="Arial" charset="0"/>
              <a:buNone/>
            </a:pPr>
            <a:r>
              <a:rPr lang="ru-RU" sz="3000" b="1" smtClean="0">
                <a:solidFill>
                  <a:srgbClr val="002060"/>
                </a:solidFill>
              </a:rPr>
              <a:t>Примерами носителей могут быть и бумага, или USB-Flash память, также как и глиняная табличка или человеческая ДНК. Информация тоже бывает разная - это и текст и звук и видео. История носителей информации начинается довольно давно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eaLnBrk="1" fontAlgn="auto" hangingPunct="1">
              <a:spcAft>
                <a:spcPts val="0"/>
              </a:spcAft>
              <a:defRPr/>
            </a:pPr>
            <a:r>
              <a:rPr lang="ru-RU" b="1" dirty="0" smtClean="0"/>
              <a:t>Камни и стены пещер - палеолит (до 40 до 10 тыс. лет до нашей эры)</a:t>
            </a:r>
            <a:endParaRPr lang="ru-RU" dirty="0" smtClean="0"/>
          </a:p>
        </p:txBody>
      </p:sp>
      <p:sp>
        <p:nvSpPr>
          <p:cNvPr id="4099" name="Содержимое 3"/>
          <p:cNvSpPr>
            <a:spLocks noGrp="1"/>
          </p:cNvSpPr>
          <p:nvPr>
            <p:ph sz="half" idx="1"/>
          </p:nvPr>
        </p:nvSpPr>
        <p:spPr>
          <a:xfrm>
            <a:off x="457200" y="1428750"/>
            <a:ext cx="4614863" cy="5214938"/>
          </a:xfrm>
        </p:spPr>
        <p:txBody>
          <a:bodyPr/>
          <a:lstStyle/>
          <a:p>
            <a:pPr marL="0" indent="0" algn="ctr" eaLnBrk="1" hangingPunct="1">
              <a:lnSpc>
                <a:spcPct val="90000"/>
              </a:lnSpc>
              <a:spcBef>
                <a:spcPts val="200"/>
              </a:spcBef>
              <a:buFont typeface="Arial" charset="0"/>
              <a:buNone/>
            </a:pPr>
            <a:r>
              <a:rPr lang="ru-RU" sz="2300" smtClean="0"/>
              <a:t>Первыми носителями информации были, по всей видимости, стены пещер. Наскальные изображения и петроглифы (от греч. petros - камень и glyphe - резьба) изображали животных, охоту и бытовые сцены. На самом деле точно неизвестно, предназначались ли наскальные рисунки для передачи информации, служили простым украшением, совмещали эти функции или вообще нужны были для чего то ещё. Тем не менее это самые старые носители информации, известные сейчас.</a:t>
            </a:r>
          </a:p>
        </p:txBody>
      </p:sp>
      <p:pic>
        <p:nvPicPr>
          <p:cNvPr id="4100" name="Picture 2" descr="Камни и стены пещер - палеолит"/>
          <p:cNvPicPr>
            <a:picLocks noChangeAspect="1" noChangeArrowheads="1"/>
          </p:cNvPicPr>
          <p:nvPr/>
        </p:nvPicPr>
        <p:blipFill>
          <a:blip r:embed="rId2"/>
          <a:srcRect/>
          <a:stretch>
            <a:fillRect/>
          </a:stretch>
        </p:blipFill>
        <p:spPr bwMode="auto">
          <a:xfrm>
            <a:off x="5143500" y="2000250"/>
            <a:ext cx="3810000" cy="2867025"/>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eaLnBrk="1" fontAlgn="auto" hangingPunct="1">
              <a:spcAft>
                <a:spcPts val="0"/>
              </a:spcAft>
              <a:defRPr/>
            </a:pPr>
            <a:r>
              <a:rPr lang="ru-RU" b="1" dirty="0" smtClean="0"/>
              <a:t>Глиняные таблички - 7-й век до нашей эры</a:t>
            </a:r>
            <a:endParaRPr lang="ru-RU" dirty="0" smtClean="0"/>
          </a:p>
        </p:txBody>
      </p:sp>
      <p:sp>
        <p:nvSpPr>
          <p:cNvPr id="5123" name="Содержимое 3"/>
          <p:cNvSpPr>
            <a:spLocks noGrp="1"/>
          </p:cNvSpPr>
          <p:nvPr>
            <p:ph sz="half" idx="1"/>
          </p:nvPr>
        </p:nvSpPr>
        <p:spPr>
          <a:xfrm>
            <a:off x="457200" y="1428750"/>
            <a:ext cx="4614863" cy="5214938"/>
          </a:xfrm>
        </p:spPr>
        <p:txBody>
          <a:bodyPr/>
          <a:lstStyle/>
          <a:p>
            <a:pPr marL="0" indent="0" algn="ctr" eaLnBrk="1" hangingPunct="1">
              <a:buFont typeface="Arial" charset="0"/>
              <a:buNone/>
            </a:pPr>
            <a:r>
              <a:rPr lang="ru-RU" sz="2400" smtClean="0"/>
              <a:t>На глиняных табличках писали пока глина была сырой, а затем обжигали в печи.</a:t>
            </a:r>
          </a:p>
          <a:p>
            <a:pPr marL="0" indent="0" algn="ctr" eaLnBrk="1" hangingPunct="1">
              <a:buFont typeface="Arial" charset="0"/>
              <a:buNone/>
            </a:pPr>
            <a:r>
              <a:rPr lang="ru-RU" sz="2400" smtClean="0"/>
              <a:t>Именно глиняные таблички составили основы первых в истории библиотек, наиболее известной из которых является библиотека Ашшурбанипала в Ниневии (7 век), которая насчитывала около 30 тысяч клинописных табличек.</a:t>
            </a:r>
          </a:p>
        </p:txBody>
      </p:sp>
      <p:pic>
        <p:nvPicPr>
          <p:cNvPr id="5124" name="Picture 2" descr="Глиняные таблички - 7-й век до нашей эры"/>
          <p:cNvPicPr>
            <a:picLocks noChangeAspect="1" noChangeArrowheads="1"/>
          </p:cNvPicPr>
          <p:nvPr/>
        </p:nvPicPr>
        <p:blipFill>
          <a:blip r:embed="rId2"/>
          <a:srcRect/>
          <a:stretch>
            <a:fillRect/>
          </a:stretch>
        </p:blipFill>
        <p:spPr bwMode="auto">
          <a:xfrm>
            <a:off x="5008563" y="1928813"/>
            <a:ext cx="4135437" cy="3214687"/>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Заголовок 1"/>
          <p:cNvSpPr>
            <a:spLocks noGrp="1"/>
          </p:cNvSpPr>
          <p:nvPr>
            <p:ph type="title"/>
          </p:nvPr>
        </p:nvSpPr>
        <p:spPr/>
        <p:txBody>
          <a:bodyPr/>
          <a:lstStyle/>
          <a:p>
            <a:pPr eaLnBrk="1" hangingPunct="1"/>
            <a:r>
              <a:rPr lang="ru-RU" b="1" smtClean="0"/>
              <a:t>Восковые таблички</a:t>
            </a:r>
            <a:endParaRPr lang="ru-RU" smtClean="0"/>
          </a:p>
        </p:txBody>
      </p:sp>
      <p:sp>
        <p:nvSpPr>
          <p:cNvPr id="6147" name="Содержимое 3"/>
          <p:cNvSpPr>
            <a:spLocks noGrp="1"/>
          </p:cNvSpPr>
          <p:nvPr>
            <p:ph sz="half" idx="1"/>
          </p:nvPr>
        </p:nvSpPr>
        <p:spPr>
          <a:xfrm>
            <a:off x="457200" y="1428750"/>
            <a:ext cx="3471863" cy="5214938"/>
          </a:xfrm>
        </p:spPr>
        <p:txBody>
          <a:bodyPr/>
          <a:lstStyle/>
          <a:p>
            <a:pPr marL="0" indent="0" algn="ctr" eaLnBrk="1" hangingPunct="1">
              <a:buFont typeface="Arial" charset="0"/>
              <a:buNone/>
            </a:pPr>
            <a:r>
              <a:rPr lang="ru-RU" sz="2400" smtClean="0"/>
              <a:t>Восковые таблички - это деревянные таблички, внутренняя сторона которых покрывалась цветным воском для нанесения надписей острым предметом (стилосом). Использовались в древнем Риме.</a:t>
            </a:r>
          </a:p>
        </p:txBody>
      </p:sp>
      <p:pic>
        <p:nvPicPr>
          <p:cNvPr id="6148" name="Picture 2" descr="Восковые таблички"/>
          <p:cNvPicPr>
            <a:picLocks noChangeAspect="1" noChangeArrowheads="1"/>
          </p:cNvPicPr>
          <p:nvPr/>
        </p:nvPicPr>
        <p:blipFill>
          <a:blip r:embed="rId2"/>
          <a:srcRect/>
          <a:stretch>
            <a:fillRect/>
          </a:stretch>
        </p:blipFill>
        <p:spPr bwMode="auto">
          <a:xfrm>
            <a:off x="3984625" y="1428750"/>
            <a:ext cx="5159375" cy="4643438"/>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Заголовок 1"/>
          <p:cNvSpPr>
            <a:spLocks noGrp="1"/>
          </p:cNvSpPr>
          <p:nvPr>
            <p:ph type="title"/>
          </p:nvPr>
        </p:nvSpPr>
        <p:spPr/>
        <p:txBody>
          <a:bodyPr/>
          <a:lstStyle/>
          <a:p>
            <a:pPr eaLnBrk="1" hangingPunct="1"/>
            <a:r>
              <a:rPr lang="ru-RU" b="1" smtClean="0"/>
              <a:t>Папирус - 3000 лет до нашей эры</a:t>
            </a:r>
            <a:endParaRPr lang="ru-RU" smtClean="0"/>
          </a:p>
        </p:txBody>
      </p:sp>
      <p:sp>
        <p:nvSpPr>
          <p:cNvPr id="7171" name="Содержимое 3"/>
          <p:cNvSpPr>
            <a:spLocks noGrp="1"/>
          </p:cNvSpPr>
          <p:nvPr>
            <p:ph sz="half" idx="1"/>
          </p:nvPr>
        </p:nvSpPr>
        <p:spPr>
          <a:xfrm>
            <a:off x="457200" y="1428750"/>
            <a:ext cx="3471863" cy="5214938"/>
          </a:xfrm>
        </p:spPr>
        <p:txBody>
          <a:bodyPr/>
          <a:lstStyle/>
          <a:p>
            <a:pPr marL="0" indent="0" algn="ctr" eaLnBrk="1" hangingPunct="1">
              <a:buFont typeface="Arial" charset="0"/>
              <a:buNone/>
            </a:pPr>
            <a:r>
              <a:rPr lang="ru-RU" sz="2400" smtClean="0"/>
              <a:t>Папирус - писчий материал получивший распространение в Египте и во всем Средиземноморье, для изготовления которого использовалось растение семейства осоковых.</a:t>
            </a:r>
          </a:p>
          <a:p>
            <a:pPr marL="0" indent="0" algn="ctr" eaLnBrk="1" hangingPunct="1">
              <a:buFont typeface="Arial" charset="0"/>
              <a:buNone/>
            </a:pPr>
            <a:r>
              <a:rPr lang="ru-RU" sz="2400" smtClean="0"/>
              <a:t>Писали на нем при помощи специального пера.</a:t>
            </a:r>
          </a:p>
        </p:txBody>
      </p:sp>
      <p:pic>
        <p:nvPicPr>
          <p:cNvPr id="7172" name="Picture 2" descr="Папирус - 3000 лет до нашей эры"/>
          <p:cNvPicPr>
            <a:picLocks noChangeAspect="1" noChangeArrowheads="1"/>
          </p:cNvPicPr>
          <p:nvPr/>
        </p:nvPicPr>
        <p:blipFill>
          <a:blip r:embed="rId2"/>
          <a:srcRect/>
          <a:stretch>
            <a:fillRect/>
          </a:stretch>
        </p:blipFill>
        <p:spPr bwMode="auto">
          <a:xfrm>
            <a:off x="3857625" y="1714500"/>
            <a:ext cx="5143500" cy="385762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eaLnBrk="1" fontAlgn="auto" hangingPunct="1">
              <a:spcAft>
                <a:spcPts val="0"/>
              </a:spcAft>
              <a:defRPr/>
            </a:pPr>
            <a:r>
              <a:rPr lang="ru-RU" b="1" dirty="0" smtClean="0"/>
              <a:t>Пергамент - 2 век до нашей веры</a:t>
            </a:r>
            <a:endParaRPr lang="ru-RU" dirty="0" smtClean="0"/>
          </a:p>
        </p:txBody>
      </p:sp>
      <p:sp>
        <p:nvSpPr>
          <p:cNvPr id="8195" name="Содержимое 3"/>
          <p:cNvSpPr>
            <a:spLocks noGrp="1"/>
          </p:cNvSpPr>
          <p:nvPr>
            <p:ph sz="half" idx="1"/>
          </p:nvPr>
        </p:nvSpPr>
        <p:spPr>
          <a:xfrm>
            <a:off x="214313" y="1214438"/>
            <a:ext cx="4714875" cy="5429250"/>
          </a:xfrm>
        </p:spPr>
        <p:txBody>
          <a:bodyPr/>
          <a:lstStyle/>
          <a:p>
            <a:pPr marL="0" indent="0" algn="ctr" eaLnBrk="1" hangingPunct="1">
              <a:buFont typeface="Arial" charset="0"/>
              <a:buNone/>
            </a:pPr>
            <a:r>
              <a:rPr lang="ru-RU" sz="2100" smtClean="0"/>
              <a:t>Пергамент постепенно вытеснял папирус. Название материала происходит от города Пергам, где стали впервые изготавливать этот материал. Пергамент представляет собой недубленую выделанную кожу животных - овечью, телячью или козью.</a:t>
            </a:r>
          </a:p>
          <a:p>
            <a:pPr marL="0" indent="0" algn="ctr" eaLnBrk="1" hangingPunct="1">
              <a:buFont typeface="Arial" charset="0"/>
              <a:buNone/>
            </a:pPr>
            <a:r>
              <a:rPr lang="ru-RU" sz="2100" smtClean="0"/>
              <a:t>Популярности пергамента способствовало то, что на нём (в отличие от папируса) есть возможность смыть текст, написанный растворимыми в воде чернилами (см. палимпсест) и нанести новый. Кроме того, на пергаменте можно писать с обоих сторон листа</a:t>
            </a:r>
          </a:p>
        </p:txBody>
      </p:sp>
      <p:pic>
        <p:nvPicPr>
          <p:cNvPr id="8196" name="Picture 2" descr="Пергамент - 2 век до нашей веры"/>
          <p:cNvPicPr>
            <a:picLocks noChangeAspect="1" noChangeArrowheads="1"/>
          </p:cNvPicPr>
          <p:nvPr/>
        </p:nvPicPr>
        <p:blipFill>
          <a:blip r:embed="rId2"/>
          <a:srcRect/>
          <a:stretch>
            <a:fillRect/>
          </a:stretch>
        </p:blipFill>
        <p:spPr bwMode="auto">
          <a:xfrm>
            <a:off x="5786438" y="1270000"/>
            <a:ext cx="3128962" cy="53975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eaLnBrk="1" fontAlgn="auto" hangingPunct="1">
              <a:spcAft>
                <a:spcPts val="0"/>
              </a:spcAft>
              <a:defRPr/>
            </a:pPr>
            <a:r>
              <a:rPr lang="ru-RU" b="1" dirty="0" smtClean="0"/>
              <a:t>Бумага - 1-й или начало 2 века нашей эры</a:t>
            </a:r>
            <a:endParaRPr lang="ru-RU" dirty="0" smtClean="0"/>
          </a:p>
        </p:txBody>
      </p:sp>
      <p:sp>
        <p:nvSpPr>
          <p:cNvPr id="9219" name="Содержимое 3"/>
          <p:cNvSpPr>
            <a:spLocks noGrp="1"/>
          </p:cNvSpPr>
          <p:nvPr>
            <p:ph sz="half" idx="1"/>
          </p:nvPr>
        </p:nvSpPr>
        <p:spPr>
          <a:xfrm>
            <a:off x="214313" y="1428750"/>
            <a:ext cx="8715375" cy="5214938"/>
          </a:xfrm>
        </p:spPr>
        <p:txBody>
          <a:bodyPr/>
          <a:lstStyle/>
          <a:p>
            <a:pPr marL="0" indent="0" algn="ctr" eaLnBrk="1" hangingPunct="1">
              <a:buFont typeface="Arial" charset="0"/>
              <a:buNone/>
            </a:pPr>
            <a:r>
              <a:rPr lang="ru-RU" sz="2400" smtClean="0"/>
              <a:t>Предполагается что бумага была изобретена в Китае в конце первого или начале второго века нашей эры.</a:t>
            </a:r>
          </a:p>
        </p:txBody>
      </p:sp>
      <p:pic>
        <p:nvPicPr>
          <p:cNvPr id="9220" name="Picture 2" descr="Бумага - 1-й или начало 2 века нашей эры"/>
          <p:cNvPicPr>
            <a:picLocks noChangeAspect="1" noChangeArrowheads="1"/>
          </p:cNvPicPr>
          <p:nvPr/>
        </p:nvPicPr>
        <p:blipFill>
          <a:blip r:embed="rId2"/>
          <a:srcRect/>
          <a:stretch>
            <a:fillRect/>
          </a:stretch>
        </p:blipFill>
        <p:spPr bwMode="auto">
          <a:xfrm>
            <a:off x="928688" y="2235200"/>
            <a:ext cx="7358062" cy="4479925"/>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eaLnBrk="1" fontAlgn="auto" hangingPunct="1">
              <a:spcAft>
                <a:spcPts val="0"/>
              </a:spcAft>
              <a:defRPr/>
            </a:pPr>
            <a:r>
              <a:rPr lang="ru-RU" b="1" dirty="0" smtClean="0"/>
              <a:t>Бумага - 1-й или начало 2 века нашей эры</a:t>
            </a:r>
            <a:endParaRPr lang="ru-RU" dirty="0" smtClean="0"/>
          </a:p>
        </p:txBody>
      </p:sp>
      <p:sp>
        <p:nvSpPr>
          <p:cNvPr id="10243" name="Содержимое 3"/>
          <p:cNvSpPr>
            <a:spLocks noGrp="1"/>
          </p:cNvSpPr>
          <p:nvPr>
            <p:ph sz="half" idx="1"/>
          </p:nvPr>
        </p:nvSpPr>
        <p:spPr>
          <a:xfrm>
            <a:off x="214313" y="1428750"/>
            <a:ext cx="8715375" cy="5214938"/>
          </a:xfrm>
        </p:spPr>
        <p:txBody>
          <a:bodyPr/>
          <a:lstStyle/>
          <a:p>
            <a:pPr algn="ctr" eaLnBrk="1" hangingPunct="1">
              <a:buFont typeface="Arial" charset="0"/>
              <a:buNone/>
            </a:pPr>
            <a:r>
              <a:rPr lang="ru-RU" sz="2400" smtClean="0"/>
              <a:t>Широкое распространение получила благодаря арабам только в 8-9 веках.</a:t>
            </a:r>
          </a:p>
        </p:txBody>
      </p:sp>
      <p:pic>
        <p:nvPicPr>
          <p:cNvPr id="10244" name="Picture 2" descr="книга - 1-й или начало 2 века нашей эры"/>
          <p:cNvPicPr>
            <a:picLocks noChangeAspect="1" noChangeArrowheads="1"/>
          </p:cNvPicPr>
          <p:nvPr/>
        </p:nvPicPr>
        <p:blipFill>
          <a:blip r:embed="rId2"/>
          <a:srcRect l="1038" t="4631" r="346" b="4297"/>
          <a:stretch>
            <a:fillRect/>
          </a:stretch>
        </p:blipFill>
        <p:spPr bwMode="auto">
          <a:xfrm>
            <a:off x="1285875" y="2357438"/>
            <a:ext cx="6786563" cy="4214812"/>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679</Words>
  <Application>Microsoft Office PowerPoint</Application>
  <PresentationFormat>Экран (4:3)</PresentationFormat>
  <Paragraphs>41</Paragraphs>
  <Slides>18</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18</vt:i4>
      </vt:variant>
    </vt:vector>
  </HeadingPairs>
  <TitlesOfParts>
    <vt:vector size="21" baseType="lpstr">
      <vt:lpstr>Arial</vt:lpstr>
      <vt:lpstr>Calibri</vt:lpstr>
      <vt:lpstr>Тема Office</vt:lpstr>
      <vt:lpstr>Носители информации:  краткая история </vt:lpstr>
      <vt:lpstr>Слайд 2</vt:lpstr>
      <vt:lpstr>Камни и стены пещер - палеолит (до 40 до 10 тыс. лет до нашей эры)</vt:lpstr>
      <vt:lpstr>Глиняные таблички - 7-й век до нашей эры</vt:lpstr>
      <vt:lpstr>Восковые таблички</vt:lpstr>
      <vt:lpstr>Папирус - 3000 лет до нашей эры</vt:lpstr>
      <vt:lpstr>Пергамент - 2 век до нашей веры</vt:lpstr>
      <vt:lpstr>Бумага - 1-й или начало 2 века нашей эры</vt:lpstr>
      <vt:lpstr>Бумага - 1-й или начало 2 века нашей эры</vt:lpstr>
      <vt:lpstr>Береста - широкое распространение с 12 века</vt:lpstr>
      <vt:lpstr>Перфокарты - появились в 1804 году, запатентованы в 1884 году</vt:lpstr>
      <vt:lpstr>Перфоленты - 1846 год</vt:lpstr>
      <vt:lpstr>Магнитная лента - 50-е годы</vt:lpstr>
      <vt:lpstr>Магнитные диски - 50-е годы</vt:lpstr>
      <vt:lpstr>Гибкий диск - 1969 год</vt:lpstr>
      <vt:lpstr>Жесткий диск - настоящее время</vt:lpstr>
      <vt:lpstr>Compact Disk, DVD - настоящее время</vt:lpstr>
      <vt:lpstr>Flash - настоящее время</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Носители информации:  краткая история </dc:title>
  <dc:creator>1</dc:creator>
  <cp:lastModifiedBy>Препод_ру</cp:lastModifiedBy>
  <cp:revision>18</cp:revision>
  <dcterms:created xsi:type="dcterms:W3CDTF">2010-10-21T09:04:06Z</dcterms:created>
  <dcterms:modified xsi:type="dcterms:W3CDTF">2013-06-20T06:38:39Z</dcterms:modified>
</cp:coreProperties>
</file>